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257" r:id="rId5"/>
    <p:sldId id="425" r:id="rId6"/>
    <p:sldId id="426" r:id="rId7"/>
    <p:sldId id="1194" r:id="rId8"/>
    <p:sldId id="603" r:id="rId9"/>
    <p:sldId id="604" r:id="rId10"/>
    <p:sldId id="605" r:id="rId11"/>
    <p:sldId id="1184" r:id="rId12"/>
    <p:sldId id="1191" r:id="rId13"/>
    <p:sldId id="1193" r:id="rId14"/>
    <p:sldId id="263" r:id="rId15"/>
    <p:sldId id="264" r:id="rId16"/>
    <p:sldId id="265" r:id="rId17"/>
    <p:sldId id="266" r:id="rId18"/>
    <p:sldId id="268" r:id="rId19"/>
    <p:sldId id="267" r:id="rId20"/>
    <p:sldId id="269" r:id="rId21"/>
    <p:sldId id="270" r:id="rId22"/>
    <p:sldId id="271" r:id="rId23"/>
    <p:sldId id="273" r:id="rId24"/>
    <p:sldId id="276" r:id="rId25"/>
    <p:sldId id="277" r:id="rId26"/>
    <p:sldId id="278" r:id="rId27"/>
    <p:sldId id="279" r:id="rId28"/>
    <p:sldId id="280" r:id="rId29"/>
    <p:sldId id="578" r:id="rId30"/>
    <p:sldId id="579" r:id="rId31"/>
    <p:sldId id="580" r:id="rId32"/>
    <p:sldId id="421" r:id="rId33"/>
    <p:sldId id="574" r:id="rId34"/>
    <p:sldId id="274" r:id="rId35"/>
    <p:sldId id="581" r:id="rId36"/>
    <p:sldId id="582" r:id="rId37"/>
    <p:sldId id="583" r:id="rId38"/>
    <p:sldId id="275" r:id="rId39"/>
    <p:sldId id="584" r:id="rId40"/>
    <p:sldId id="585" r:id="rId41"/>
    <p:sldId id="586" r:id="rId42"/>
    <p:sldId id="587" r:id="rId43"/>
    <p:sldId id="272" r:id="rId44"/>
    <p:sldId id="588" r:id="rId45"/>
    <p:sldId id="590" r:id="rId46"/>
    <p:sldId id="591" r:id="rId47"/>
    <p:sldId id="592" r:id="rId48"/>
    <p:sldId id="593" r:id="rId49"/>
    <p:sldId id="594" r:id="rId50"/>
    <p:sldId id="595" r:id="rId51"/>
    <p:sldId id="596" r:id="rId52"/>
    <p:sldId id="597" r:id="rId53"/>
    <p:sldId id="598" r:id="rId54"/>
    <p:sldId id="599" r:id="rId55"/>
    <p:sldId id="589" r:id="rId56"/>
    <p:sldId id="600" r:id="rId57"/>
    <p:sldId id="601"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54D"/>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0D3A8-2522-405E-9161-7EAF5EB868E5}" v="7" dt="2023-02-13T14:41:21.11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30" autoAdjust="0"/>
  </p:normalViewPr>
  <p:slideViewPr>
    <p:cSldViewPr snapToGrid="0">
      <p:cViewPr varScale="1">
        <p:scale>
          <a:sx n="97" d="100"/>
          <a:sy n="97" d="100"/>
        </p:scale>
        <p:origin x="1042" y="77"/>
      </p:cViewPr>
      <p:guideLst>
        <p:guide orient="horz" pos="1639"/>
        <p:guide pos="2888"/>
        <p:guide orient="horz" pos="1614"/>
        <p:guide pos="495"/>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en Mertens" userId="5d772e4b-d086-4cc5-97f3-fa4b3d7a7d2c" providerId="ADAL" clId="{6500D3A8-2522-405E-9161-7EAF5EB868E5}"/>
    <pc:docChg chg="undo custSel addSld modSld">
      <pc:chgData name="Koen Mertens" userId="5d772e4b-d086-4cc5-97f3-fa4b3d7a7d2c" providerId="ADAL" clId="{6500D3A8-2522-405E-9161-7EAF5EB868E5}" dt="2023-02-13T14:43:02.779" v="515" actId="14100"/>
      <pc:docMkLst>
        <pc:docMk/>
      </pc:docMkLst>
      <pc:sldChg chg="modSp mod">
        <pc:chgData name="Koen Mertens" userId="5d772e4b-d086-4cc5-97f3-fa4b3d7a7d2c" providerId="ADAL" clId="{6500D3A8-2522-405E-9161-7EAF5EB868E5}" dt="2023-02-13T11:51:10.606" v="0" actId="20577"/>
        <pc:sldMkLst>
          <pc:docMk/>
          <pc:sldMk cId="1511967093" sldId="265"/>
        </pc:sldMkLst>
        <pc:spChg chg="mod">
          <ac:chgData name="Koen Mertens" userId="5d772e4b-d086-4cc5-97f3-fa4b3d7a7d2c" providerId="ADAL" clId="{6500D3A8-2522-405E-9161-7EAF5EB868E5}" dt="2023-02-13T11:51:10.606" v="0" actId="20577"/>
          <ac:spMkLst>
            <pc:docMk/>
            <pc:sldMk cId="1511967093" sldId="265"/>
            <ac:spMk id="2" creationId="{0C1F294E-8F62-4838-824E-B232215A5CB2}"/>
          </ac:spMkLst>
        </pc:spChg>
      </pc:sldChg>
      <pc:sldChg chg="modSp mod">
        <pc:chgData name="Koen Mertens" userId="5d772e4b-d086-4cc5-97f3-fa4b3d7a7d2c" providerId="ADAL" clId="{6500D3A8-2522-405E-9161-7EAF5EB868E5}" dt="2023-02-13T13:03:09.349" v="2" actId="1076"/>
        <pc:sldMkLst>
          <pc:docMk/>
          <pc:sldMk cId="2360071802" sldId="267"/>
        </pc:sldMkLst>
        <pc:spChg chg="mod">
          <ac:chgData name="Koen Mertens" userId="5d772e4b-d086-4cc5-97f3-fa4b3d7a7d2c" providerId="ADAL" clId="{6500D3A8-2522-405E-9161-7EAF5EB868E5}" dt="2023-02-13T13:00:52.314" v="1" actId="20577"/>
          <ac:spMkLst>
            <pc:docMk/>
            <pc:sldMk cId="2360071802" sldId="267"/>
            <ac:spMk id="3" creationId="{8FCBD009-689F-4041-88C1-88E10A340441}"/>
          </ac:spMkLst>
        </pc:spChg>
        <pc:picChg chg="mod">
          <ac:chgData name="Koen Mertens" userId="5d772e4b-d086-4cc5-97f3-fa4b3d7a7d2c" providerId="ADAL" clId="{6500D3A8-2522-405E-9161-7EAF5EB868E5}" dt="2023-02-13T13:03:09.349" v="2" actId="1076"/>
          <ac:picMkLst>
            <pc:docMk/>
            <pc:sldMk cId="2360071802" sldId="267"/>
            <ac:picMk id="5" creationId="{7B949DBB-A092-498E-BE7B-9B3443129198}"/>
          </ac:picMkLst>
        </pc:picChg>
      </pc:sldChg>
      <pc:sldChg chg="modSp mod">
        <pc:chgData name="Koen Mertens" userId="5d772e4b-d086-4cc5-97f3-fa4b3d7a7d2c" providerId="ADAL" clId="{6500D3A8-2522-405E-9161-7EAF5EB868E5}" dt="2023-02-13T13:03:54.804" v="13" actId="20577"/>
        <pc:sldMkLst>
          <pc:docMk/>
          <pc:sldMk cId="146816035" sldId="270"/>
        </pc:sldMkLst>
        <pc:spChg chg="mod">
          <ac:chgData name="Koen Mertens" userId="5d772e4b-d086-4cc5-97f3-fa4b3d7a7d2c" providerId="ADAL" clId="{6500D3A8-2522-405E-9161-7EAF5EB868E5}" dt="2023-02-13T13:03:54.804" v="13" actId="20577"/>
          <ac:spMkLst>
            <pc:docMk/>
            <pc:sldMk cId="146816035" sldId="270"/>
            <ac:spMk id="3" creationId="{147144B4-7707-48B3-B5C2-1F3BD6819A18}"/>
          </ac:spMkLst>
        </pc:spChg>
      </pc:sldChg>
      <pc:sldChg chg="modSp mod">
        <pc:chgData name="Koen Mertens" userId="5d772e4b-d086-4cc5-97f3-fa4b3d7a7d2c" providerId="ADAL" clId="{6500D3A8-2522-405E-9161-7EAF5EB868E5}" dt="2023-02-13T13:09:12.015" v="41" actId="5793"/>
        <pc:sldMkLst>
          <pc:docMk/>
          <pc:sldMk cId="1119196097" sldId="272"/>
        </pc:sldMkLst>
        <pc:spChg chg="mod">
          <ac:chgData name="Koen Mertens" userId="5d772e4b-d086-4cc5-97f3-fa4b3d7a7d2c" providerId="ADAL" clId="{6500D3A8-2522-405E-9161-7EAF5EB868E5}" dt="2023-02-13T13:09:12.015" v="41" actId="5793"/>
          <ac:spMkLst>
            <pc:docMk/>
            <pc:sldMk cId="1119196097" sldId="272"/>
            <ac:spMk id="2" creationId="{14F3BEC2-A7F4-4EBC-83C2-B85A983E01DA}"/>
          </ac:spMkLst>
        </pc:spChg>
      </pc:sldChg>
      <pc:sldChg chg="modSp mod">
        <pc:chgData name="Koen Mertens" userId="5d772e4b-d086-4cc5-97f3-fa4b3d7a7d2c" providerId="ADAL" clId="{6500D3A8-2522-405E-9161-7EAF5EB868E5}" dt="2023-02-13T13:06:04.019" v="35" actId="20577"/>
        <pc:sldMkLst>
          <pc:docMk/>
          <pc:sldMk cId="2156705504" sldId="273"/>
        </pc:sldMkLst>
        <pc:spChg chg="mod">
          <ac:chgData name="Koen Mertens" userId="5d772e4b-d086-4cc5-97f3-fa4b3d7a7d2c" providerId="ADAL" clId="{6500D3A8-2522-405E-9161-7EAF5EB868E5}" dt="2023-02-13T13:06:04.019" v="35" actId="20577"/>
          <ac:spMkLst>
            <pc:docMk/>
            <pc:sldMk cId="2156705504" sldId="273"/>
            <ac:spMk id="2" creationId="{D6ECE566-674A-44AB-9D03-A15BC371DEEA}"/>
          </ac:spMkLst>
        </pc:spChg>
      </pc:sldChg>
      <pc:sldChg chg="modSp mod">
        <pc:chgData name="Koen Mertens" userId="5d772e4b-d086-4cc5-97f3-fa4b3d7a7d2c" providerId="ADAL" clId="{6500D3A8-2522-405E-9161-7EAF5EB868E5}" dt="2023-02-13T13:06:45.900" v="36" actId="33524"/>
        <pc:sldMkLst>
          <pc:docMk/>
          <pc:sldMk cId="910528944" sldId="274"/>
        </pc:sldMkLst>
        <pc:spChg chg="mod">
          <ac:chgData name="Koen Mertens" userId="5d772e4b-d086-4cc5-97f3-fa4b3d7a7d2c" providerId="ADAL" clId="{6500D3A8-2522-405E-9161-7EAF5EB868E5}" dt="2023-02-13T13:06:45.900" v="36" actId="33524"/>
          <ac:spMkLst>
            <pc:docMk/>
            <pc:sldMk cId="910528944" sldId="274"/>
            <ac:spMk id="2" creationId="{D6ECE566-674A-44AB-9D03-A15BC371DEEA}"/>
          </ac:spMkLst>
        </pc:spChg>
      </pc:sldChg>
      <pc:sldChg chg="modSp mod">
        <pc:chgData name="Koen Mertens" userId="5d772e4b-d086-4cc5-97f3-fa4b3d7a7d2c" providerId="ADAL" clId="{6500D3A8-2522-405E-9161-7EAF5EB868E5}" dt="2023-02-13T13:05:30.589" v="33" actId="20577"/>
        <pc:sldMkLst>
          <pc:docMk/>
          <pc:sldMk cId="1839016315" sldId="280"/>
        </pc:sldMkLst>
        <pc:spChg chg="mod">
          <ac:chgData name="Koen Mertens" userId="5d772e4b-d086-4cc5-97f3-fa4b3d7a7d2c" providerId="ADAL" clId="{6500D3A8-2522-405E-9161-7EAF5EB868E5}" dt="2023-02-13T13:05:30.589" v="33" actId="20577"/>
          <ac:spMkLst>
            <pc:docMk/>
            <pc:sldMk cId="1839016315" sldId="280"/>
            <ac:spMk id="6" creationId="{7EFADAA3-B0DC-4564-8244-7BCF304C50E4}"/>
          </ac:spMkLst>
        </pc:spChg>
      </pc:sldChg>
      <pc:sldChg chg="modSp mod">
        <pc:chgData name="Koen Mertens" userId="5d772e4b-d086-4cc5-97f3-fa4b3d7a7d2c" providerId="ADAL" clId="{6500D3A8-2522-405E-9161-7EAF5EB868E5}" dt="2023-02-13T13:05:53.678" v="34" actId="20577"/>
        <pc:sldMkLst>
          <pc:docMk/>
          <pc:sldMk cId="1847338028" sldId="579"/>
        </pc:sldMkLst>
        <pc:spChg chg="mod">
          <ac:chgData name="Koen Mertens" userId="5d772e4b-d086-4cc5-97f3-fa4b3d7a7d2c" providerId="ADAL" clId="{6500D3A8-2522-405E-9161-7EAF5EB868E5}" dt="2023-02-13T13:05:53.678" v="34" actId="20577"/>
          <ac:spMkLst>
            <pc:docMk/>
            <pc:sldMk cId="1847338028" sldId="579"/>
            <ac:spMk id="3" creationId="{E28C06F3-6873-4E63-8286-5387BEF61809}"/>
          </ac:spMkLst>
        </pc:spChg>
      </pc:sldChg>
      <pc:sldChg chg="modSp mod">
        <pc:chgData name="Koen Mertens" userId="5d772e4b-d086-4cc5-97f3-fa4b3d7a7d2c" providerId="ADAL" clId="{6500D3A8-2522-405E-9161-7EAF5EB868E5}" dt="2023-02-13T13:07:15.657" v="37" actId="20577"/>
        <pc:sldMkLst>
          <pc:docMk/>
          <pc:sldMk cId="3506615003" sldId="581"/>
        </pc:sldMkLst>
        <pc:spChg chg="mod">
          <ac:chgData name="Koen Mertens" userId="5d772e4b-d086-4cc5-97f3-fa4b3d7a7d2c" providerId="ADAL" clId="{6500D3A8-2522-405E-9161-7EAF5EB868E5}" dt="2023-02-13T13:07:15.657" v="37" actId="20577"/>
          <ac:spMkLst>
            <pc:docMk/>
            <pc:sldMk cId="3506615003" sldId="581"/>
            <ac:spMk id="2" creationId="{7CE1D2F0-931B-4521-86D1-70761C3BEE02}"/>
          </ac:spMkLst>
        </pc:spChg>
      </pc:sldChg>
      <pc:sldChg chg="modSp mod">
        <pc:chgData name="Koen Mertens" userId="5d772e4b-d086-4cc5-97f3-fa4b3d7a7d2c" providerId="ADAL" clId="{6500D3A8-2522-405E-9161-7EAF5EB868E5}" dt="2023-02-13T13:07:57.397" v="38" actId="1076"/>
        <pc:sldMkLst>
          <pc:docMk/>
          <pc:sldMk cId="3765647755" sldId="587"/>
        </pc:sldMkLst>
        <pc:picChg chg="mod">
          <ac:chgData name="Koen Mertens" userId="5d772e4b-d086-4cc5-97f3-fa4b3d7a7d2c" providerId="ADAL" clId="{6500D3A8-2522-405E-9161-7EAF5EB868E5}" dt="2023-02-13T13:07:57.397" v="38" actId="1076"/>
          <ac:picMkLst>
            <pc:docMk/>
            <pc:sldMk cId="3765647755" sldId="587"/>
            <ac:picMk id="5" creationId="{E56ABBAB-601E-46C1-8C98-2702241D86A8}"/>
          </ac:picMkLst>
        </pc:picChg>
      </pc:sldChg>
      <pc:sldChg chg="addSp delSp modSp mod">
        <pc:chgData name="Koen Mertens" userId="5d772e4b-d086-4cc5-97f3-fa4b3d7a7d2c" providerId="ADAL" clId="{6500D3A8-2522-405E-9161-7EAF5EB868E5}" dt="2023-02-13T13:13:51.504" v="407" actId="20577"/>
        <pc:sldMkLst>
          <pc:docMk/>
          <pc:sldMk cId="551002221" sldId="593"/>
        </pc:sldMkLst>
        <pc:spChg chg="mod">
          <ac:chgData name="Koen Mertens" userId="5d772e4b-d086-4cc5-97f3-fa4b3d7a7d2c" providerId="ADAL" clId="{6500D3A8-2522-405E-9161-7EAF5EB868E5}" dt="2023-02-13T13:13:51.504" v="407" actId="20577"/>
          <ac:spMkLst>
            <pc:docMk/>
            <pc:sldMk cId="551002221" sldId="593"/>
            <ac:spMk id="2" creationId="{C3EBA752-1EE1-451F-AD37-B387920DFFC3}"/>
          </ac:spMkLst>
        </pc:spChg>
        <pc:spChg chg="mod">
          <ac:chgData name="Koen Mertens" userId="5d772e4b-d086-4cc5-97f3-fa4b3d7a7d2c" providerId="ADAL" clId="{6500D3A8-2522-405E-9161-7EAF5EB868E5}" dt="2023-02-13T13:09:56.628" v="52" actId="20577"/>
          <ac:spMkLst>
            <pc:docMk/>
            <pc:sldMk cId="551002221" sldId="593"/>
            <ac:spMk id="3" creationId="{30584374-2A33-4702-8527-03A91D9CDBB9}"/>
          </ac:spMkLst>
        </pc:spChg>
        <pc:spChg chg="add del">
          <ac:chgData name="Koen Mertens" userId="5d772e4b-d086-4cc5-97f3-fa4b3d7a7d2c" providerId="ADAL" clId="{6500D3A8-2522-405E-9161-7EAF5EB868E5}" dt="2023-02-13T13:11:09.921" v="194"/>
          <ac:spMkLst>
            <pc:docMk/>
            <pc:sldMk cId="551002221" sldId="593"/>
            <ac:spMk id="5" creationId="{2D49D4AC-AC19-C54E-B6A6-0095E79A4A1A}"/>
          </ac:spMkLst>
        </pc:spChg>
        <pc:spChg chg="add del">
          <ac:chgData name="Koen Mertens" userId="5d772e4b-d086-4cc5-97f3-fa4b3d7a7d2c" providerId="ADAL" clId="{6500D3A8-2522-405E-9161-7EAF5EB868E5}" dt="2023-02-13T13:11:14.502" v="201"/>
          <ac:spMkLst>
            <pc:docMk/>
            <pc:sldMk cId="551002221" sldId="593"/>
            <ac:spMk id="6" creationId="{1FBBB64F-6B5C-C8C3-67ED-690B799F4FFE}"/>
          </ac:spMkLst>
        </pc:spChg>
      </pc:sldChg>
      <pc:sldChg chg="addSp delSp modSp new mod">
        <pc:chgData name="Koen Mertens" userId="5d772e4b-d086-4cc5-97f3-fa4b3d7a7d2c" providerId="ADAL" clId="{6500D3A8-2522-405E-9161-7EAF5EB868E5}" dt="2023-02-13T14:43:02.779" v="515" actId="14100"/>
        <pc:sldMkLst>
          <pc:docMk/>
          <pc:sldMk cId="2117648340" sldId="602"/>
        </pc:sldMkLst>
        <pc:spChg chg="del">
          <ac:chgData name="Koen Mertens" userId="5d772e4b-d086-4cc5-97f3-fa4b3d7a7d2c" providerId="ADAL" clId="{6500D3A8-2522-405E-9161-7EAF5EB868E5}" dt="2023-02-13T13:19:28.902" v="409"/>
          <ac:spMkLst>
            <pc:docMk/>
            <pc:sldMk cId="2117648340" sldId="602"/>
            <ac:spMk id="2" creationId="{388DF85F-B47B-2B3D-8227-CC2723447830}"/>
          </ac:spMkLst>
        </pc:spChg>
        <pc:spChg chg="mod">
          <ac:chgData name="Koen Mertens" userId="5d772e4b-d086-4cc5-97f3-fa4b3d7a7d2c" providerId="ADAL" clId="{6500D3A8-2522-405E-9161-7EAF5EB868E5}" dt="2023-02-13T14:40:48.627" v="497" actId="14100"/>
          <ac:spMkLst>
            <pc:docMk/>
            <pc:sldMk cId="2117648340" sldId="602"/>
            <ac:spMk id="3" creationId="{26EB874A-4709-984F-9B44-599374AD3DF7}"/>
          </ac:spMkLst>
        </pc:spChg>
        <pc:spChg chg="add del mod">
          <ac:chgData name="Koen Mertens" userId="5d772e4b-d086-4cc5-97f3-fa4b3d7a7d2c" providerId="ADAL" clId="{6500D3A8-2522-405E-9161-7EAF5EB868E5}" dt="2023-02-13T14:41:21.119" v="513"/>
          <ac:spMkLst>
            <pc:docMk/>
            <pc:sldMk cId="2117648340" sldId="602"/>
            <ac:spMk id="5" creationId="{13B39EC8-476E-4266-BF9D-92E4EEB9EEF9}"/>
          </ac:spMkLst>
        </pc:spChg>
        <pc:spChg chg="add mod">
          <ac:chgData name="Koen Mertens" userId="5d772e4b-d086-4cc5-97f3-fa4b3d7a7d2c" providerId="ADAL" clId="{6500D3A8-2522-405E-9161-7EAF5EB868E5}" dt="2023-02-13T14:40:55.363" v="509" actId="20577"/>
          <ac:spMkLst>
            <pc:docMk/>
            <pc:sldMk cId="2117648340" sldId="602"/>
            <ac:spMk id="7" creationId="{532758E7-3359-E399-DA27-BE67C0BE9DCB}"/>
          </ac:spMkLst>
        </pc:spChg>
        <pc:spChg chg="add del">
          <ac:chgData name="Koen Mertens" userId="5d772e4b-d086-4cc5-97f3-fa4b3d7a7d2c" providerId="ADAL" clId="{6500D3A8-2522-405E-9161-7EAF5EB868E5}" dt="2023-02-13T14:41:18.311" v="512" actId="22"/>
          <ac:spMkLst>
            <pc:docMk/>
            <pc:sldMk cId="2117648340" sldId="602"/>
            <ac:spMk id="9" creationId="{FED52883-5067-4150-BEE7-23CEF8DE3AD0}"/>
          </ac:spMkLst>
        </pc:spChg>
        <pc:picChg chg="add del mod">
          <ac:chgData name="Koen Mertens" userId="5d772e4b-d086-4cc5-97f3-fa4b3d7a7d2c" providerId="ADAL" clId="{6500D3A8-2522-405E-9161-7EAF5EB868E5}" dt="2023-02-13T14:41:16.005" v="510" actId="478"/>
          <ac:picMkLst>
            <pc:docMk/>
            <pc:sldMk cId="2117648340" sldId="602"/>
            <ac:picMk id="6" creationId="{DC0F08A6-78C4-D9AB-548C-2E5DD85B7DDC}"/>
          </ac:picMkLst>
        </pc:picChg>
        <pc:picChg chg="add mod">
          <ac:chgData name="Koen Mertens" userId="5d772e4b-d086-4cc5-97f3-fa4b3d7a7d2c" providerId="ADAL" clId="{6500D3A8-2522-405E-9161-7EAF5EB868E5}" dt="2023-02-13T14:43:02.779" v="515" actId="14100"/>
          <ac:picMkLst>
            <pc:docMk/>
            <pc:sldMk cId="2117648340" sldId="602"/>
            <ac:picMk id="11" creationId="{7C774046-EC12-1500-6133-44124F43CA0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2/26/2024</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FCAE9-EB14-4EF3-A231-A50BE83A5F8E}" type="datetimeFigureOut">
              <a:rPr lang="nl-BE" smtClean="0"/>
              <a:t>26/02/2024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4662E-AB34-4335-9704-1A6FB574DD63}" type="slidenum">
              <a:rPr lang="nl-BE" smtClean="0"/>
              <a:t>‹nr.›</a:t>
            </a:fld>
            <a:endParaRPr lang="nl-BE"/>
          </a:p>
        </p:txBody>
      </p:sp>
    </p:spTree>
    <p:extLst>
      <p:ext uri="{BB962C8B-B14F-4D97-AF65-F5344CB8AC3E}">
        <p14:creationId xmlns:p14="http://schemas.microsoft.com/office/powerpoint/2010/main" val="2599530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BI </a:t>
            </a:r>
            <a:r>
              <a:rPr lang="nl-BE" sz="1200" b="0" i="0" kern="1200">
                <a:solidFill>
                  <a:schemeClr val="tx1"/>
                </a:solidFill>
                <a:effectLst/>
                <a:latin typeface="+mn-lt"/>
                <a:ea typeface="+mn-ea"/>
                <a:cs typeface="+mn-cs"/>
              </a:rPr>
              <a:t>is een overkoepelende term waarmee applicaties, infrastructuur en hulpmiddelen en aangeraden werkwijzen worden bedoeld, die als doel hebben om gegevens beschikbaar te stellen teneinde de juiste beslissingen te kunnen nemen op basis van correcte, betrouwbare informatie.</a:t>
            </a:r>
            <a:endParaRPr lang="nl-BE"/>
          </a:p>
        </p:txBody>
      </p:sp>
      <p:sp>
        <p:nvSpPr>
          <p:cNvPr id="4" name="Tijdelijke aanduiding voor dianummer 3"/>
          <p:cNvSpPr>
            <a:spLocks noGrp="1"/>
          </p:cNvSpPr>
          <p:nvPr>
            <p:ph type="sldNum" sz="quarter" idx="10"/>
          </p:nvPr>
        </p:nvSpPr>
        <p:spPr/>
        <p:txBody>
          <a:bodyPr/>
          <a:lstStyle/>
          <a:p>
            <a:fld id="{98D5F19F-DFB6-48EE-A3DB-E58AF139D4DF}" type="slidenum">
              <a:rPr lang="nl-BE" smtClean="0"/>
              <a:t>6</a:t>
            </a:fld>
            <a:endParaRPr lang="nl-BE"/>
          </a:p>
        </p:txBody>
      </p:sp>
    </p:spTree>
    <p:extLst>
      <p:ext uri="{BB962C8B-B14F-4D97-AF65-F5344CB8AC3E}">
        <p14:creationId xmlns:p14="http://schemas.microsoft.com/office/powerpoint/2010/main" val="308399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Start E1 vrijdag 17/2</a:t>
            </a:r>
          </a:p>
        </p:txBody>
      </p:sp>
      <p:sp>
        <p:nvSpPr>
          <p:cNvPr id="4" name="Tijdelijke aanduiding voor dianummer 3"/>
          <p:cNvSpPr>
            <a:spLocks noGrp="1"/>
          </p:cNvSpPr>
          <p:nvPr>
            <p:ph type="sldNum" sz="quarter" idx="5"/>
          </p:nvPr>
        </p:nvSpPr>
        <p:spPr/>
        <p:txBody>
          <a:bodyPr/>
          <a:lstStyle/>
          <a:p>
            <a:fld id="{19C4662E-AB34-4335-9704-1A6FB574DD63}" type="slidenum">
              <a:rPr lang="nl-BE" smtClean="0"/>
              <a:t>49</a:t>
            </a:fld>
            <a:endParaRPr lang="nl-BE"/>
          </a:p>
        </p:txBody>
      </p:sp>
    </p:spTree>
    <p:extLst>
      <p:ext uri="{BB962C8B-B14F-4D97-AF65-F5344CB8AC3E}">
        <p14:creationId xmlns:p14="http://schemas.microsoft.com/office/powerpoint/2010/main" val="3301831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vl1pPr>
          </a:lstStyle>
          <a:p>
            <a:pPr lvl="0"/>
            <a:r>
              <a:rPr lang="nl-NL"/>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098" y="4598786"/>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defRPr>
            </a:lvl1pPr>
          </a:lstStyle>
          <a:p>
            <a:r>
              <a:rPr lang="nl-NL"/>
              <a:t>Klik om de stijl te bewerken</a:t>
            </a:r>
            <a:endParaRPr lang="nl-BE"/>
          </a:p>
        </p:txBody>
      </p:sp>
      <p:sp>
        <p:nvSpPr>
          <p:cNvPr id="4" name="Text Placeholder 3"/>
          <p:cNvSpPr>
            <a:spLocks noGrp="1"/>
          </p:cNvSpPr>
          <p:nvPr>
            <p:ph type="body" sz="quarter" idx="12" hasCustomPrompt="1"/>
          </p:nvPr>
        </p:nvSpPr>
        <p:spPr>
          <a:xfrm>
            <a:off x="795338" y="284559"/>
            <a:ext cx="4116388" cy="323227"/>
          </a:xfrm>
        </p:spPr>
        <p:txBody>
          <a:bodyPr>
            <a:normAutofit/>
          </a:bodyPr>
          <a:lstStyle>
            <a:lvl1pPr marL="0" indent="0">
              <a:buNone/>
              <a:defRPr sz="1000">
                <a:solidFill>
                  <a:schemeClr val="tx1"/>
                </a:solidFill>
              </a:defRPr>
            </a:lvl1pPr>
          </a:lstStyle>
          <a:p>
            <a:r>
              <a:rPr lang="nl-BE" sz="1000" dirty="0"/>
              <a:t>The Machine Learning Landscape</a:t>
            </a:r>
          </a:p>
        </p:txBody>
      </p:sp>
    </p:spTree>
    <p:extLst>
      <p:ext uri="{BB962C8B-B14F-4D97-AF65-F5344CB8AC3E}">
        <p14:creationId xmlns:p14="http://schemas.microsoft.com/office/powerpoint/2010/main" val="1643161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el en object">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4A621DB-5150-4E0D-84D3-1F68CCC71A2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Slide Number Placeholder 6">
            <a:extLst>
              <a:ext uri="{FF2B5EF4-FFF2-40B4-BE49-F238E27FC236}">
                <a16:creationId xmlns:a16="http://schemas.microsoft.com/office/drawing/2014/main" id="{82E5F201-B3B0-4AB8-9AC7-758475690248}"/>
              </a:ext>
            </a:extLst>
          </p:cNvPr>
          <p:cNvSpPr>
            <a:spLocks noGrp="1"/>
          </p:cNvSpPr>
          <p:nvPr>
            <p:ph type="sldNum" sz="quarter" idx="10"/>
          </p:nvPr>
        </p:nvSpPr>
        <p:spPr/>
        <p:txBody>
          <a:bodyPr/>
          <a:lstStyle/>
          <a:p>
            <a:fld id="{E038E271-308C-2E46-A3EC-56326F9084CC}" type="slidenum">
              <a:rPr lang="nl-BE" smtClean="0"/>
              <a:pPr/>
              <a:t>‹nr.›</a:t>
            </a:fld>
            <a:endParaRPr lang="nl-BE" dirty="0">
              <a:latin typeface="Calibri Light" panose="020F0302020204030204" pitchFamily="34" charset="0"/>
              <a:cs typeface="Calibri Light" panose="020F0302020204030204" pitchFamily="34" charset="0"/>
            </a:endParaRPr>
          </a:p>
        </p:txBody>
      </p:sp>
      <p:sp>
        <p:nvSpPr>
          <p:cNvPr id="9" name="Title 8">
            <a:extLst>
              <a:ext uri="{FF2B5EF4-FFF2-40B4-BE49-F238E27FC236}">
                <a16:creationId xmlns:a16="http://schemas.microsoft.com/office/drawing/2014/main" id="{7E0F82EE-2A83-4685-87F7-F00E47A2EC7B}"/>
              </a:ext>
            </a:extLst>
          </p:cNvPr>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20161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UAntwerpen_enkeltek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GB" dirty="0" err="1"/>
              <a:t>Klik</a:t>
            </a:r>
            <a:r>
              <a:rPr lang="en-GB" dirty="0"/>
              <a:t> om de </a:t>
            </a:r>
            <a:r>
              <a:rPr lang="en-GB" dirty="0" err="1"/>
              <a:t>stijl</a:t>
            </a:r>
            <a:r>
              <a:rPr lang="en-GB" dirty="0"/>
              <a:t> van de </a:t>
            </a:r>
            <a:r>
              <a:rPr lang="en-GB" dirty="0" err="1"/>
              <a:t>mastertitel</a:t>
            </a:r>
            <a:r>
              <a:rPr lang="en-GB" dirty="0"/>
              <a:t> </a:t>
            </a:r>
            <a:r>
              <a:rPr lang="en-GB" dirty="0" err="1"/>
              <a:t>te</a:t>
            </a:r>
            <a:r>
              <a:rPr lang="en-GB" dirty="0"/>
              <a:t> </a:t>
            </a:r>
            <a:r>
              <a:rPr lang="en-GB" dirty="0" err="1"/>
              <a:t>bewerken</a:t>
            </a:r>
            <a:endParaRPr lang="en-BE" dirty="0"/>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‹nr.›</a:t>
            </a:fld>
            <a:endParaRPr lang="nl-BE" dirty="0"/>
          </a:p>
        </p:txBody>
      </p:sp>
      <p:sp>
        <p:nvSpPr>
          <p:cNvPr id="4" name="Tijdelijke aanduiding voor tekst 2">
            <a:extLst>
              <a:ext uri="{FF2B5EF4-FFF2-40B4-BE49-F238E27FC236}">
                <a16:creationId xmlns:a16="http://schemas.microsoft.com/office/drawing/2014/main" id="{1F0EA669-8677-CD4C-AD8D-C4852AC0E3E4}"/>
              </a:ext>
            </a:extLst>
          </p:cNvPr>
          <p:cNvSpPr>
            <a:spLocks noGrp="1"/>
          </p:cNvSpPr>
          <p:nvPr>
            <p:ph idx="1" hasCustomPrompt="1"/>
          </p:nvPr>
        </p:nvSpPr>
        <p:spPr>
          <a:xfrm>
            <a:off x="467915" y="1182757"/>
            <a:ext cx="8208170" cy="3495209"/>
          </a:xfrm>
          <a:prstGeom prst="rect">
            <a:avLst/>
          </a:prstGeom>
        </p:spPr>
        <p:txBody>
          <a:bodyPr vert="horz" wrap="none" lIns="0" tIns="0" rIns="0" bIns="0" rtlCol="0">
            <a:noAutofit/>
          </a:bodyPr>
          <a:lstStyle>
            <a:lvl1pPr marL="205979" indent="-205979">
              <a:buClr>
                <a:schemeClr val="accent2"/>
              </a:buClr>
              <a:buSzPct val="75000"/>
              <a:buFont typeface="Wingdings" pitchFamily="2" charset="2"/>
              <a:buChar char="§"/>
              <a:tabLst/>
              <a:defRPr b="1" i="0">
                <a:latin typeface="Calibri" panose="020F0502020204030204" pitchFamily="34" charset="0"/>
                <a:cs typeface="Calibri" panose="020F0502020204030204" pitchFamily="34" charset="0"/>
              </a:defRPr>
            </a:lvl1pPr>
            <a:lvl2pPr>
              <a:buSzPct val="75000"/>
              <a:buFont typeface="Wingdings" pitchFamily="2" charset="2"/>
              <a:buChar char="§"/>
              <a:defRPr sz="1800" b="0" i="0">
                <a:solidFill>
                  <a:schemeClr val="tx1"/>
                </a:solidFill>
                <a:latin typeface="Calibri Light" panose="020F0302020204030204" pitchFamily="34" charset="0"/>
                <a:cs typeface="Calibri Light" panose="020F0302020204030204" pitchFamily="34" charset="0"/>
              </a:defRPr>
            </a:lvl2pPr>
            <a:lvl3pPr>
              <a:defRPr>
                <a:solidFill>
                  <a:schemeClr val="tx1"/>
                </a:solidFill>
              </a:defRPr>
            </a:lvl3pPr>
          </a:lstStyle>
          <a:p>
            <a:r>
              <a:rPr lang="nl-NL" dirty="0"/>
              <a:t>Eerste niveau</a:t>
            </a:r>
          </a:p>
          <a:p>
            <a:pPr lvl="1"/>
            <a:r>
              <a:rPr lang="nl-NL" dirty="0"/>
              <a:t>Tweede niveau</a:t>
            </a:r>
          </a:p>
          <a:p>
            <a:pPr lvl="2"/>
            <a:r>
              <a:rPr lang="nl-NL" dirty="0"/>
              <a:t>Derde niveau</a:t>
            </a:r>
            <a:endParaRPr lang="nl-BE" dirty="0"/>
          </a:p>
        </p:txBody>
      </p:sp>
    </p:spTree>
    <p:extLst>
      <p:ext uri="{BB962C8B-B14F-4D97-AF65-F5344CB8AC3E}">
        <p14:creationId xmlns:p14="http://schemas.microsoft.com/office/powerpoint/2010/main" val="3983839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2/26/2024</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‹nr.›</a:t>
            </a:fld>
            <a:endParaRPr lang="en-US" dirty="0"/>
          </a:p>
        </p:txBody>
      </p:sp>
    </p:spTree>
    <p:extLst>
      <p:ext uri="{BB962C8B-B14F-4D97-AF65-F5344CB8AC3E}">
        <p14:creationId xmlns:p14="http://schemas.microsoft.com/office/powerpoint/2010/main" val="38401237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6469317" cy="85725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extBox 3">
            <a:extLst>
              <a:ext uri="{FF2B5EF4-FFF2-40B4-BE49-F238E27FC236}">
                <a16:creationId xmlns:a16="http://schemas.microsoft.com/office/drawing/2014/main" id="{971F0B10-984A-4045-833F-37E08B39AE54}"/>
              </a:ext>
            </a:extLst>
          </p:cNvPr>
          <p:cNvSpPr txBox="1"/>
          <p:nvPr userDrawn="1"/>
        </p:nvSpPr>
        <p:spPr>
          <a:xfrm>
            <a:off x="151633" y="4744687"/>
            <a:ext cx="526125" cy="307777"/>
          </a:xfrm>
          <a:prstGeom prst="rect">
            <a:avLst/>
          </a:prstGeom>
          <a:noFill/>
        </p:spPr>
        <p:txBody>
          <a:bodyPr wrap="square" rtlCol="0">
            <a:spAutoFit/>
          </a:bodyPr>
          <a:lstStyle/>
          <a:p>
            <a:fld id="{CA2ACA38-6E21-4BAB-B316-941167B7CB72}" type="slidenum">
              <a:rPr lang="nl-BE" sz="1400" smtClean="0"/>
              <a:t>‹nr.›</a:t>
            </a:fld>
            <a:endParaRPr lang="nl-BE" sz="1400"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8" r:id="rId3"/>
    <p:sldLayoutId id="2147483659" r:id="rId4"/>
    <p:sldLayoutId id="2147483660" r:id="rId5"/>
  </p:sldLayoutIdLst>
  <p:hf hdr="0" ftr="0"/>
  <p:txStyles>
    <p:titleStyle>
      <a:lvl1pPr algn="l" defTabSz="457200" rtl="0" eaLnBrk="1" latinLnBrk="0" hangingPunct="1">
        <a:spcBef>
          <a:spcPct val="0"/>
        </a:spcBef>
        <a:buNone/>
        <a:defRPr sz="4200" b="1" i="0" kern="1200">
          <a:solidFill>
            <a:schemeClr val="tx1"/>
          </a:solidFill>
          <a:latin typeface="Montserrat Extra Bold" pitchFamily="2" charset="77"/>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jdecorte/ML_DRUM/blob/main/000-index.ipynb"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1597819"/>
            <a:ext cx="7772400" cy="1102519"/>
          </a:xfrm>
          <a:prstGeom prst="rect">
            <a:avLst/>
          </a:prstGeom>
        </p:spPr>
        <p:txBody>
          <a:bodyPr/>
          <a:lstStyle>
            <a:lvl1pPr algn="l" defTabSz="457200" rtl="0" eaLnBrk="1" latinLnBrk="0" hangingPunct="1">
              <a:spcBef>
                <a:spcPct val="0"/>
              </a:spcBef>
              <a:buNone/>
              <a:defRPr sz="4200" b="1" i="0" kern="1200">
                <a:solidFill>
                  <a:schemeClr val="tx1"/>
                </a:solidFill>
                <a:latin typeface="Montserrat Extra Bold" pitchFamily="2" charset="77"/>
                <a:ea typeface="+mj-ea"/>
                <a:cs typeface="+mj-cs"/>
              </a:defRPr>
            </a:lvl1pPr>
          </a:lstStyle>
          <a:p>
            <a:r>
              <a:rPr lang="nl-BE" dirty="0"/>
              <a:t>Machine Learning</a:t>
            </a:r>
          </a:p>
          <a:p>
            <a:endParaRPr lang="nl-BE" dirty="0"/>
          </a:p>
          <a:p>
            <a:r>
              <a:rPr lang="nl-BE" sz="3600" dirty="0"/>
              <a:t>1 . The Machine Learning Landscape</a:t>
            </a:r>
          </a:p>
          <a:p>
            <a:endParaRPr lang="nl-BE" sz="3600" dirty="0"/>
          </a:p>
          <a:p>
            <a:endParaRPr lang="nl-BE" sz="3600" dirty="0"/>
          </a:p>
        </p:txBody>
      </p:sp>
      <p:sp>
        <p:nvSpPr>
          <p:cNvPr id="3" name="Subtitle 2"/>
          <p:cNvSpPr txBox="1">
            <a:spLocks/>
          </p:cNvSpPr>
          <p:nvPr/>
        </p:nvSpPr>
        <p:spPr>
          <a:xfrm>
            <a:off x="685800" y="2570399"/>
            <a:ext cx="7772400" cy="233021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nl-BE">
              <a:solidFill>
                <a:srgbClr val="000000"/>
              </a:solidFill>
            </a:endParaRPr>
          </a:p>
        </p:txBody>
      </p:sp>
      <p:sp>
        <p:nvSpPr>
          <p:cNvPr id="4" name="TextBox 3">
            <a:extLst>
              <a:ext uri="{FF2B5EF4-FFF2-40B4-BE49-F238E27FC236}">
                <a16:creationId xmlns:a16="http://schemas.microsoft.com/office/drawing/2014/main" id="{7CB23C5C-0E43-4EDA-8114-5750CA9FB270}"/>
              </a:ext>
            </a:extLst>
          </p:cNvPr>
          <p:cNvSpPr txBox="1"/>
          <p:nvPr/>
        </p:nvSpPr>
        <p:spPr>
          <a:xfrm>
            <a:off x="764381" y="3735505"/>
            <a:ext cx="6107908" cy="1092607"/>
          </a:xfrm>
          <a:prstGeom prst="rect">
            <a:avLst/>
          </a:prstGeom>
          <a:noFill/>
        </p:spPr>
        <p:txBody>
          <a:bodyPr wrap="square" rtlCol="0">
            <a:spAutoFit/>
          </a:bodyPr>
          <a:lstStyle/>
          <a:p>
            <a:r>
              <a:rPr lang="en-US" i="1" dirty="0"/>
              <a:t>What Machine Learning is, what problems it tries to solve, and the main categories and fundamental concepts of its systems</a:t>
            </a:r>
          </a:p>
          <a:p>
            <a:endParaRPr lang="en-US" sz="1100" i="1" dirty="0"/>
          </a:p>
        </p:txBody>
      </p:sp>
    </p:spTree>
    <p:extLst>
      <p:ext uri="{BB962C8B-B14F-4D97-AF65-F5344CB8AC3E}">
        <p14:creationId xmlns:p14="http://schemas.microsoft.com/office/powerpoint/2010/main" val="3003939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97A15C7-2217-E12C-2407-4C3925EC1266}"/>
              </a:ext>
            </a:extLst>
          </p:cNvPr>
          <p:cNvSpPr>
            <a:spLocks noGrp="1"/>
          </p:cNvSpPr>
          <p:nvPr>
            <p:ph type="ctrTitle"/>
          </p:nvPr>
        </p:nvSpPr>
        <p:spPr>
          <a:xfrm>
            <a:off x="96983" y="841357"/>
            <a:ext cx="8936182" cy="3460786"/>
          </a:xfrm>
        </p:spPr>
        <p:txBody>
          <a:bodyPr/>
          <a:lstStyle/>
          <a:p>
            <a:pPr algn="ctr"/>
            <a:r>
              <a:rPr lang="nl-BE" dirty="0"/>
              <a:t>It’s </a:t>
            </a:r>
            <a:r>
              <a:rPr lang="nl-BE" dirty="0" err="1"/>
              <a:t>all</a:t>
            </a:r>
            <a:r>
              <a:rPr lang="nl-BE" dirty="0"/>
              <a:t> </a:t>
            </a:r>
            <a:r>
              <a:rPr lang="nl-BE" dirty="0" err="1"/>
              <a:t>about</a:t>
            </a:r>
            <a:r>
              <a:rPr lang="nl-BE" dirty="0"/>
              <a:t> making </a:t>
            </a:r>
            <a:r>
              <a:rPr lang="nl-BE" dirty="0" err="1"/>
              <a:t>the</a:t>
            </a:r>
            <a:r>
              <a:rPr lang="nl-BE" dirty="0"/>
              <a:t> right business </a:t>
            </a:r>
            <a:r>
              <a:rPr lang="nl-BE" dirty="0" err="1"/>
              <a:t>decisions</a:t>
            </a:r>
            <a:br>
              <a:rPr lang="nl-BE" dirty="0"/>
            </a:br>
            <a:br>
              <a:rPr lang="nl-BE" dirty="0"/>
            </a:br>
            <a:r>
              <a:rPr lang="nl-BE" dirty="0" err="1"/>
              <a:t>and</a:t>
            </a:r>
            <a:r>
              <a:rPr lang="nl-BE" dirty="0"/>
              <a:t> </a:t>
            </a:r>
            <a:br>
              <a:rPr lang="nl-BE" dirty="0"/>
            </a:br>
            <a:br>
              <a:rPr lang="nl-BE" dirty="0"/>
            </a:br>
            <a:r>
              <a:rPr lang="nl-BE" dirty="0" err="1"/>
              <a:t>how</a:t>
            </a:r>
            <a:r>
              <a:rPr lang="nl-BE" dirty="0"/>
              <a:t> IT </a:t>
            </a:r>
            <a:r>
              <a:rPr lang="nl-BE" dirty="0" err="1"/>
              <a:t>can</a:t>
            </a:r>
            <a:r>
              <a:rPr lang="nl-BE" dirty="0"/>
              <a:t> </a:t>
            </a:r>
            <a:r>
              <a:rPr lang="nl-BE" dirty="0" err="1"/>
              <a:t>facilitate</a:t>
            </a:r>
            <a:r>
              <a:rPr lang="nl-BE" dirty="0"/>
              <a:t> or </a:t>
            </a:r>
            <a:r>
              <a:rPr lang="nl-BE" dirty="0" err="1"/>
              <a:t>enable</a:t>
            </a:r>
            <a:r>
              <a:rPr lang="nl-BE" dirty="0"/>
              <a:t> </a:t>
            </a:r>
            <a:r>
              <a:rPr lang="nl-BE" dirty="0" err="1"/>
              <a:t>the</a:t>
            </a:r>
            <a:r>
              <a:rPr lang="nl-BE" dirty="0"/>
              <a:t> </a:t>
            </a:r>
            <a:r>
              <a:rPr lang="nl-BE" dirty="0" err="1"/>
              <a:t>decision</a:t>
            </a:r>
            <a:r>
              <a:rPr lang="nl-BE" dirty="0"/>
              <a:t> </a:t>
            </a:r>
            <a:r>
              <a:rPr lang="nl-BE" dirty="0" err="1"/>
              <a:t>process</a:t>
            </a:r>
            <a:endParaRPr lang="nl-BE" dirty="0"/>
          </a:p>
        </p:txBody>
      </p:sp>
      <p:sp>
        <p:nvSpPr>
          <p:cNvPr id="4" name="Tijdelijke aanduiding voor tekst 3">
            <a:extLst>
              <a:ext uri="{FF2B5EF4-FFF2-40B4-BE49-F238E27FC236}">
                <a16:creationId xmlns:a16="http://schemas.microsoft.com/office/drawing/2014/main" id="{7990B9D0-38FD-9D56-D894-21CA4B768EAA}"/>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7210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The Machine Learning Landscape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err="1">
                <a:solidFill>
                  <a:schemeClr val="tx1"/>
                </a:solidFill>
              </a:rPr>
              <a:t>What</a:t>
            </a:r>
            <a:r>
              <a:rPr lang="nl-BE" dirty="0">
                <a:solidFill>
                  <a:schemeClr val="tx1"/>
                </a:solidFill>
              </a:rPr>
              <a:t> is Machine Learning: </a:t>
            </a:r>
            <a:r>
              <a:rPr lang="nl-BE" dirty="0" err="1">
                <a:solidFill>
                  <a:schemeClr val="tx1"/>
                </a:solidFill>
              </a:rPr>
              <a:t>definitions</a:t>
            </a:r>
            <a:r>
              <a:rPr lang="nl-BE" dirty="0">
                <a:solidFill>
                  <a:schemeClr val="tx1"/>
                </a:solidFill>
              </a:rPr>
              <a:t> </a:t>
            </a:r>
          </a:p>
        </p:txBody>
      </p:sp>
      <p:sp>
        <p:nvSpPr>
          <p:cNvPr id="12" name="Subtitle 2"/>
          <p:cNvSpPr txBox="1">
            <a:spLocks/>
          </p:cNvSpPr>
          <p:nvPr/>
        </p:nvSpPr>
        <p:spPr>
          <a:xfrm>
            <a:off x="3378878" y="1393400"/>
            <a:ext cx="5664637" cy="3750100"/>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nl-BE" sz="1800" dirty="0">
              <a:solidFill>
                <a:schemeClr val="tx1"/>
              </a:solidFill>
              <a:latin typeface="Montserrat" panose="00000500000000000000" pitchFamily="2" charset="0"/>
            </a:endParaRPr>
          </a:p>
          <a:p>
            <a:endParaRPr lang="nl-BE" sz="2000" dirty="0">
              <a:solidFill>
                <a:schemeClr val="tx1"/>
              </a:solidFill>
              <a:latin typeface="Montserrat" panose="00000500000000000000" pitchFamily="2" charset="0"/>
            </a:endParaRPr>
          </a:p>
          <a:p>
            <a:endParaRPr lang="nl-BE" sz="1800" dirty="0">
              <a:solidFill>
                <a:schemeClr val="tx1"/>
              </a:solidFill>
              <a:latin typeface="Montserrat" panose="00000500000000000000" pitchFamily="2" charset="0"/>
            </a:endParaRPr>
          </a:p>
        </p:txBody>
      </p:sp>
      <p:sp>
        <p:nvSpPr>
          <p:cNvPr id="3" name="TextBox 2">
            <a:extLst>
              <a:ext uri="{FF2B5EF4-FFF2-40B4-BE49-F238E27FC236}">
                <a16:creationId xmlns:a16="http://schemas.microsoft.com/office/drawing/2014/main" id="{0E21700A-53BC-42A9-A6F1-E499489BBE3D}"/>
              </a:ext>
            </a:extLst>
          </p:cNvPr>
          <p:cNvSpPr txBox="1"/>
          <p:nvPr/>
        </p:nvSpPr>
        <p:spPr>
          <a:xfrm>
            <a:off x="778669" y="1435578"/>
            <a:ext cx="8191551" cy="3785652"/>
          </a:xfrm>
          <a:prstGeom prst="rect">
            <a:avLst/>
          </a:prstGeom>
          <a:noFill/>
        </p:spPr>
        <p:txBody>
          <a:bodyPr wrap="square" rtlCol="0">
            <a:spAutoFit/>
          </a:bodyPr>
          <a:lstStyle/>
          <a:p>
            <a:r>
              <a:rPr lang="en-US" i="1" dirty="0"/>
              <a:t>Machine Learning is the science (and art) of programming computers so</a:t>
            </a:r>
          </a:p>
          <a:p>
            <a:r>
              <a:rPr lang="en-US" i="1" dirty="0"/>
              <a:t>they can learn from data.</a:t>
            </a:r>
          </a:p>
          <a:p>
            <a:endParaRPr lang="en-US" dirty="0"/>
          </a:p>
          <a:p>
            <a:r>
              <a:rPr lang="en-US" dirty="0"/>
              <a:t>More general: </a:t>
            </a:r>
          </a:p>
          <a:p>
            <a:endParaRPr lang="en-US" sz="900" dirty="0"/>
          </a:p>
          <a:p>
            <a:r>
              <a:rPr lang="en-US" i="1" dirty="0"/>
              <a:t>Machine Learning is the field of study that gives computers the ability</a:t>
            </a:r>
          </a:p>
          <a:p>
            <a:r>
              <a:rPr lang="en-US" i="1" dirty="0"/>
              <a:t>to learn without being explicitly programmed.</a:t>
            </a:r>
          </a:p>
          <a:p>
            <a:r>
              <a:rPr lang="nl-BE" dirty="0"/>
              <a:t>										—Arthur Samuel, 1959</a:t>
            </a:r>
          </a:p>
          <a:p>
            <a:endParaRPr lang="nl-BE" sz="500" dirty="0"/>
          </a:p>
          <a:p>
            <a:r>
              <a:rPr lang="nl-BE" dirty="0"/>
              <a:t>More engineering-</a:t>
            </a:r>
            <a:r>
              <a:rPr lang="nl-BE" dirty="0" err="1"/>
              <a:t>oriented</a:t>
            </a:r>
            <a:r>
              <a:rPr lang="nl-BE" dirty="0"/>
              <a:t>:</a:t>
            </a:r>
          </a:p>
          <a:p>
            <a:endParaRPr lang="nl-BE" sz="900" dirty="0"/>
          </a:p>
          <a:p>
            <a:r>
              <a:rPr lang="en-US" i="1" dirty="0"/>
              <a:t>A computer program is said to learn from experience E with respect to</a:t>
            </a:r>
          </a:p>
          <a:p>
            <a:r>
              <a:rPr lang="en-US" i="1" dirty="0"/>
              <a:t>some task T and some performance measure P, if its performance on T,</a:t>
            </a:r>
          </a:p>
          <a:p>
            <a:r>
              <a:rPr lang="en-US" i="1" dirty="0"/>
              <a:t>as measured by P, improves with experience E.</a:t>
            </a:r>
          </a:p>
          <a:p>
            <a:r>
              <a:rPr lang="nl-BE" dirty="0"/>
              <a:t>										—Tom Mitchell, 1997</a:t>
            </a:r>
          </a:p>
        </p:txBody>
      </p:sp>
    </p:spTree>
    <p:extLst>
      <p:ext uri="{BB962C8B-B14F-4D97-AF65-F5344CB8AC3E}">
        <p14:creationId xmlns:p14="http://schemas.microsoft.com/office/powerpoint/2010/main" val="10921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79C672-D05C-4C30-B7C3-DF3A93F939F7}"/>
              </a:ext>
            </a:extLst>
          </p:cNvPr>
          <p:cNvSpPr>
            <a:spLocks noGrp="1"/>
          </p:cNvSpPr>
          <p:nvPr>
            <p:ph idx="1"/>
          </p:nvPr>
        </p:nvSpPr>
        <p:spPr>
          <a:xfrm>
            <a:off x="795338" y="1493519"/>
            <a:ext cx="8229600" cy="3132269"/>
          </a:xfrm>
        </p:spPr>
        <p:txBody>
          <a:bodyPr>
            <a:normAutofit/>
          </a:bodyPr>
          <a:lstStyle/>
          <a:p>
            <a:r>
              <a:rPr lang="nl-BE" dirty="0"/>
              <a:t>= Machine Learning program</a:t>
            </a:r>
          </a:p>
          <a:p>
            <a:r>
              <a:rPr lang="nl-BE" dirty="0" err="1"/>
              <a:t>Given</a:t>
            </a:r>
            <a:r>
              <a:rPr lang="nl-BE" dirty="0"/>
              <a:t>: </a:t>
            </a:r>
          </a:p>
          <a:p>
            <a:pPr lvl="1"/>
            <a:r>
              <a:rPr lang="nl-BE" dirty="0" err="1"/>
              <a:t>Examples</a:t>
            </a:r>
            <a:r>
              <a:rPr lang="nl-BE" dirty="0"/>
              <a:t> of spam </a:t>
            </a:r>
            <a:r>
              <a:rPr lang="nl-BE" dirty="0" err="1"/>
              <a:t>emails</a:t>
            </a:r>
            <a:r>
              <a:rPr lang="nl-BE" dirty="0"/>
              <a:t> (</a:t>
            </a:r>
            <a:r>
              <a:rPr lang="nl-BE" dirty="0" err="1"/>
              <a:t>flagged</a:t>
            </a:r>
            <a:r>
              <a:rPr lang="nl-BE" dirty="0"/>
              <a:t> </a:t>
            </a:r>
            <a:r>
              <a:rPr lang="nl-BE" dirty="0" err="1"/>
              <a:t>by</a:t>
            </a:r>
            <a:r>
              <a:rPr lang="nl-BE" dirty="0"/>
              <a:t> users)</a:t>
            </a:r>
          </a:p>
          <a:p>
            <a:pPr lvl="1"/>
            <a:r>
              <a:rPr lang="nl-BE" dirty="0" err="1"/>
              <a:t>Examples</a:t>
            </a:r>
            <a:r>
              <a:rPr lang="nl-BE" dirty="0"/>
              <a:t> of </a:t>
            </a:r>
            <a:r>
              <a:rPr lang="nl-BE" dirty="0" err="1"/>
              <a:t>regular</a:t>
            </a:r>
            <a:r>
              <a:rPr lang="nl-BE" dirty="0"/>
              <a:t> (</a:t>
            </a:r>
            <a:r>
              <a:rPr lang="nl-BE" dirty="0" err="1"/>
              <a:t>nonspam</a:t>
            </a:r>
            <a:r>
              <a:rPr lang="nl-BE" dirty="0"/>
              <a:t> = “ham”) </a:t>
            </a:r>
            <a:r>
              <a:rPr lang="nl-BE" dirty="0" err="1"/>
              <a:t>emails</a:t>
            </a:r>
            <a:endParaRPr lang="nl-BE" dirty="0"/>
          </a:p>
          <a:p>
            <a:r>
              <a:rPr lang="nl-BE" dirty="0" err="1"/>
              <a:t>Learns</a:t>
            </a:r>
            <a:r>
              <a:rPr lang="nl-BE" dirty="0"/>
              <a:t> </a:t>
            </a:r>
            <a:r>
              <a:rPr lang="nl-BE" dirty="0" err="1"/>
              <a:t>to</a:t>
            </a:r>
            <a:r>
              <a:rPr lang="nl-BE" dirty="0"/>
              <a:t> </a:t>
            </a:r>
            <a:r>
              <a:rPr lang="nl-BE" dirty="0" err="1"/>
              <a:t>flag</a:t>
            </a:r>
            <a:r>
              <a:rPr lang="nl-BE" dirty="0"/>
              <a:t> spam</a:t>
            </a:r>
          </a:p>
          <a:p>
            <a:r>
              <a:rPr lang="nl-BE" dirty="0"/>
              <a:t>Training set = </a:t>
            </a:r>
            <a:r>
              <a:rPr lang="nl-BE" dirty="0" err="1"/>
              <a:t>example</a:t>
            </a:r>
            <a:r>
              <a:rPr lang="nl-BE" dirty="0"/>
              <a:t> </a:t>
            </a:r>
            <a:r>
              <a:rPr lang="nl-BE" dirty="0" err="1"/>
              <a:t>the</a:t>
            </a:r>
            <a:r>
              <a:rPr lang="nl-BE" dirty="0"/>
              <a:t> systems </a:t>
            </a:r>
            <a:r>
              <a:rPr lang="nl-BE" dirty="0" err="1"/>
              <a:t>uses</a:t>
            </a:r>
            <a:r>
              <a:rPr lang="nl-BE" dirty="0"/>
              <a:t> </a:t>
            </a:r>
            <a:r>
              <a:rPr lang="nl-BE" dirty="0" err="1"/>
              <a:t>to</a:t>
            </a:r>
            <a:r>
              <a:rPr lang="nl-BE" dirty="0"/>
              <a:t> </a:t>
            </a:r>
            <a:r>
              <a:rPr lang="nl-BE" dirty="0" err="1"/>
              <a:t>learn</a:t>
            </a:r>
            <a:endParaRPr lang="nl-BE" dirty="0"/>
          </a:p>
        </p:txBody>
      </p:sp>
      <p:sp>
        <p:nvSpPr>
          <p:cNvPr id="3" name="Title 2">
            <a:extLst>
              <a:ext uri="{FF2B5EF4-FFF2-40B4-BE49-F238E27FC236}">
                <a16:creationId xmlns:a16="http://schemas.microsoft.com/office/drawing/2014/main" id="{6AF5BCE4-DF74-4C55-8E92-95202ABDCFDB}"/>
              </a:ext>
            </a:extLst>
          </p:cNvPr>
          <p:cNvSpPr>
            <a:spLocks noGrp="1"/>
          </p:cNvSpPr>
          <p:nvPr>
            <p:ph type="ctrTitle"/>
          </p:nvPr>
        </p:nvSpPr>
        <p:spPr/>
        <p:txBody>
          <a:bodyPr/>
          <a:lstStyle/>
          <a:p>
            <a:r>
              <a:rPr lang="nl-BE" dirty="0" err="1"/>
              <a:t>Example</a:t>
            </a:r>
            <a:r>
              <a:rPr lang="nl-BE" dirty="0"/>
              <a:t>: SPAM filter </a:t>
            </a:r>
          </a:p>
        </p:txBody>
      </p:sp>
      <p:sp>
        <p:nvSpPr>
          <p:cNvPr id="4" name="Text Placeholder 3">
            <a:extLst>
              <a:ext uri="{FF2B5EF4-FFF2-40B4-BE49-F238E27FC236}">
                <a16:creationId xmlns:a16="http://schemas.microsoft.com/office/drawing/2014/main" id="{8B9ED329-E7F3-4E4D-94C2-186A23E6B739}"/>
              </a:ext>
            </a:extLst>
          </p:cNvPr>
          <p:cNvSpPr>
            <a:spLocks noGrp="1"/>
          </p:cNvSpPr>
          <p:nvPr>
            <p:ph type="body" sz="quarter" idx="12"/>
          </p:nvPr>
        </p:nvSpPr>
        <p:spPr/>
        <p:txBody>
          <a:bodyPr/>
          <a:lstStyle/>
          <a:p>
            <a:r>
              <a:rPr lang="nl-BE" dirty="0"/>
              <a:t>The Machine Learning Landscape</a:t>
            </a:r>
          </a:p>
          <a:p>
            <a:endParaRPr lang="nl-BE" dirty="0"/>
          </a:p>
        </p:txBody>
      </p:sp>
    </p:spTree>
    <p:extLst>
      <p:ext uri="{BB962C8B-B14F-4D97-AF65-F5344CB8AC3E}">
        <p14:creationId xmlns:p14="http://schemas.microsoft.com/office/powerpoint/2010/main" val="357257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F294E-8F62-4838-824E-B232215A5CB2}"/>
              </a:ext>
            </a:extLst>
          </p:cNvPr>
          <p:cNvSpPr>
            <a:spLocks noGrp="1"/>
          </p:cNvSpPr>
          <p:nvPr>
            <p:ph idx="1"/>
          </p:nvPr>
        </p:nvSpPr>
        <p:spPr>
          <a:xfrm>
            <a:off x="795338" y="1493519"/>
            <a:ext cx="8229600" cy="2908222"/>
          </a:xfrm>
        </p:spPr>
        <p:txBody>
          <a:bodyPr>
            <a:normAutofit/>
          </a:bodyPr>
          <a:lstStyle/>
          <a:p>
            <a:r>
              <a:rPr lang="nl-BE" dirty="0"/>
              <a:t>Traditional approach </a:t>
            </a:r>
            <a:r>
              <a:rPr lang="nl-BE" dirty="0" err="1"/>
              <a:t>for</a:t>
            </a:r>
            <a:r>
              <a:rPr lang="nl-BE" dirty="0"/>
              <a:t> SPAM filter</a:t>
            </a:r>
          </a:p>
          <a:p>
            <a:pPr marL="971550" lvl="1" indent="-514350">
              <a:buFont typeface="+mj-lt"/>
              <a:buAutoNum type="arabicPeriod"/>
            </a:pPr>
            <a:r>
              <a:rPr lang="nl-BE" dirty="0" err="1"/>
              <a:t>Find</a:t>
            </a:r>
            <a:r>
              <a:rPr lang="nl-BE" dirty="0"/>
              <a:t> common </a:t>
            </a:r>
            <a:r>
              <a:rPr lang="nl-BE" dirty="0" err="1"/>
              <a:t>words</a:t>
            </a:r>
            <a:r>
              <a:rPr lang="nl-BE" dirty="0"/>
              <a:t> in spam </a:t>
            </a:r>
            <a:r>
              <a:rPr lang="nl-BE" dirty="0" err="1"/>
              <a:t>emails</a:t>
            </a:r>
            <a:r>
              <a:rPr lang="nl-BE" dirty="0"/>
              <a:t>: 4U, credit card, free, </a:t>
            </a:r>
            <a:r>
              <a:rPr lang="nl-BE" dirty="0" err="1"/>
              <a:t>amazing</a:t>
            </a:r>
            <a:r>
              <a:rPr lang="nl-BE" dirty="0"/>
              <a:t>, …</a:t>
            </a:r>
          </a:p>
          <a:p>
            <a:pPr marL="971550" lvl="1" indent="-514350">
              <a:buFont typeface="+mj-lt"/>
              <a:buAutoNum type="arabicPeriod"/>
            </a:pPr>
            <a:r>
              <a:rPr lang="nl-BE" dirty="0" err="1"/>
              <a:t>Flag</a:t>
            </a:r>
            <a:r>
              <a:rPr lang="nl-BE" dirty="0"/>
              <a:t> </a:t>
            </a:r>
            <a:r>
              <a:rPr lang="nl-BE" dirty="0" err="1"/>
              <a:t>all</a:t>
            </a:r>
            <a:r>
              <a:rPr lang="nl-BE" dirty="0"/>
              <a:t> </a:t>
            </a:r>
            <a:r>
              <a:rPr lang="nl-BE" dirty="0" err="1"/>
              <a:t>emails</a:t>
            </a:r>
            <a:r>
              <a:rPr lang="nl-BE" dirty="0"/>
              <a:t> </a:t>
            </a:r>
            <a:r>
              <a:rPr lang="nl-BE" dirty="0" err="1"/>
              <a:t>that</a:t>
            </a:r>
            <a:r>
              <a:rPr lang="nl-BE" dirty="0"/>
              <a:t> </a:t>
            </a:r>
            <a:r>
              <a:rPr lang="nl-BE" dirty="0" err="1"/>
              <a:t>contain</a:t>
            </a:r>
            <a:r>
              <a:rPr lang="nl-BE" dirty="0"/>
              <a:t> (a </a:t>
            </a:r>
            <a:r>
              <a:rPr lang="nl-BE" dirty="0" err="1"/>
              <a:t>combination</a:t>
            </a:r>
            <a:r>
              <a:rPr lang="nl-BE" dirty="0"/>
              <a:t> of) these </a:t>
            </a:r>
            <a:r>
              <a:rPr lang="nl-BE" dirty="0" err="1"/>
              <a:t>words</a:t>
            </a:r>
            <a:r>
              <a:rPr lang="nl-BE" dirty="0"/>
              <a:t> as spam.</a:t>
            </a:r>
          </a:p>
          <a:p>
            <a:pPr marL="971550" lvl="1" indent="-514350">
              <a:buFont typeface="+mj-lt"/>
              <a:buAutoNum type="arabicPeriod"/>
            </a:pPr>
            <a:r>
              <a:rPr lang="nl-BE" dirty="0"/>
              <a:t>Test </a:t>
            </a:r>
            <a:r>
              <a:rPr lang="nl-BE" dirty="0" err="1"/>
              <a:t>and</a:t>
            </a:r>
            <a:r>
              <a:rPr lang="nl-BE" dirty="0"/>
              <a:t> </a:t>
            </a:r>
            <a:r>
              <a:rPr lang="nl-BE" dirty="0" err="1"/>
              <a:t>repeat</a:t>
            </a:r>
            <a:r>
              <a:rPr lang="nl-BE" dirty="0"/>
              <a:t> 1+2 </a:t>
            </a:r>
            <a:r>
              <a:rPr lang="nl-BE" dirty="0" err="1"/>
              <a:t>until</a:t>
            </a:r>
            <a:r>
              <a:rPr lang="nl-BE" dirty="0"/>
              <a:t> </a:t>
            </a:r>
            <a:r>
              <a:rPr lang="nl-BE" dirty="0" err="1"/>
              <a:t>it’s</a:t>
            </a:r>
            <a:r>
              <a:rPr lang="nl-BE" dirty="0"/>
              <a:t> </a:t>
            </a:r>
            <a:r>
              <a:rPr lang="nl-BE" dirty="0" err="1"/>
              <a:t>good</a:t>
            </a:r>
            <a:r>
              <a:rPr lang="nl-BE" dirty="0"/>
              <a:t> </a:t>
            </a:r>
            <a:r>
              <a:rPr lang="nl-BE" dirty="0" err="1"/>
              <a:t>enough</a:t>
            </a:r>
            <a:endParaRPr lang="nl-BE" dirty="0"/>
          </a:p>
          <a:p>
            <a:pPr lvl="1"/>
            <a:endParaRPr lang="nl-BE" dirty="0"/>
          </a:p>
        </p:txBody>
      </p:sp>
      <p:sp>
        <p:nvSpPr>
          <p:cNvPr id="3" name="Title 2">
            <a:extLst>
              <a:ext uri="{FF2B5EF4-FFF2-40B4-BE49-F238E27FC236}">
                <a16:creationId xmlns:a16="http://schemas.microsoft.com/office/drawing/2014/main" id="{84EBFDE2-A573-488C-8142-F09ED527E2D3}"/>
              </a:ext>
            </a:extLst>
          </p:cNvPr>
          <p:cNvSpPr>
            <a:spLocks noGrp="1"/>
          </p:cNvSpPr>
          <p:nvPr>
            <p:ph type="ctrTitle"/>
          </p:nvPr>
        </p:nvSpPr>
        <p:spPr/>
        <p:txBody>
          <a:bodyPr/>
          <a:lstStyle/>
          <a:p>
            <a:r>
              <a:rPr lang="nl-BE" dirty="0" err="1"/>
              <a:t>Why</a:t>
            </a:r>
            <a:r>
              <a:rPr lang="nl-BE" dirty="0"/>
              <a:t> </a:t>
            </a:r>
            <a:r>
              <a:rPr lang="nl-BE" dirty="0" err="1"/>
              <a:t>use</a:t>
            </a:r>
            <a:r>
              <a:rPr lang="nl-BE" dirty="0"/>
              <a:t> Machine Learning? </a:t>
            </a:r>
          </a:p>
        </p:txBody>
      </p:sp>
      <p:sp>
        <p:nvSpPr>
          <p:cNvPr id="4" name="Text Placeholder 3">
            <a:extLst>
              <a:ext uri="{FF2B5EF4-FFF2-40B4-BE49-F238E27FC236}">
                <a16:creationId xmlns:a16="http://schemas.microsoft.com/office/drawing/2014/main" id="{1CBFE39C-5F92-4F4A-B47E-639C423EEDA1}"/>
              </a:ext>
            </a:extLst>
          </p:cNvPr>
          <p:cNvSpPr>
            <a:spLocks noGrp="1"/>
          </p:cNvSpPr>
          <p:nvPr>
            <p:ph type="body" sz="quarter" idx="12"/>
          </p:nvPr>
        </p:nvSpPr>
        <p:spPr/>
        <p:txBody>
          <a:bodyPr/>
          <a:lstStyle/>
          <a:p>
            <a:r>
              <a:rPr lang="nl-BE" dirty="0"/>
              <a:t>The Machine Learning Landscape</a:t>
            </a:r>
          </a:p>
          <a:p>
            <a:endParaRPr lang="nl-BE" dirty="0"/>
          </a:p>
        </p:txBody>
      </p:sp>
    </p:spTree>
    <p:extLst>
      <p:ext uri="{BB962C8B-B14F-4D97-AF65-F5344CB8AC3E}">
        <p14:creationId xmlns:p14="http://schemas.microsoft.com/office/powerpoint/2010/main" val="1511967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11FC3E-0B85-4958-B1D5-A04ADFF27B4B}"/>
              </a:ext>
            </a:extLst>
          </p:cNvPr>
          <p:cNvSpPr>
            <a:spLocks noGrp="1"/>
          </p:cNvSpPr>
          <p:nvPr>
            <p:ph type="ctrTitle"/>
          </p:nvPr>
        </p:nvSpPr>
        <p:spPr/>
        <p:txBody>
          <a:bodyPr/>
          <a:lstStyle/>
          <a:p>
            <a:r>
              <a:rPr lang="nl-BE" dirty="0" err="1"/>
              <a:t>Why</a:t>
            </a:r>
            <a:r>
              <a:rPr lang="nl-BE" dirty="0"/>
              <a:t> </a:t>
            </a:r>
            <a:r>
              <a:rPr lang="nl-BE" dirty="0" err="1"/>
              <a:t>use</a:t>
            </a:r>
            <a:r>
              <a:rPr lang="nl-BE" dirty="0"/>
              <a:t> Machine Learning? </a:t>
            </a:r>
          </a:p>
        </p:txBody>
      </p:sp>
      <p:sp>
        <p:nvSpPr>
          <p:cNvPr id="4" name="Text Placeholder 3">
            <a:extLst>
              <a:ext uri="{FF2B5EF4-FFF2-40B4-BE49-F238E27FC236}">
                <a16:creationId xmlns:a16="http://schemas.microsoft.com/office/drawing/2014/main" id="{9C4803F6-F342-4333-8C38-B044AB3D27D9}"/>
              </a:ext>
            </a:extLst>
          </p:cNvPr>
          <p:cNvSpPr>
            <a:spLocks noGrp="1"/>
          </p:cNvSpPr>
          <p:nvPr>
            <p:ph type="body" sz="quarter" idx="12"/>
          </p:nvPr>
        </p:nvSpPr>
        <p:spPr/>
        <p:txBody>
          <a:bodyPr/>
          <a:lstStyle/>
          <a:p>
            <a:endParaRPr lang="nl-BE"/>
          </a:p>
        </p:txBody>
      </p:sp>
      <p:pic>
        <p:nvPicPr>
          <p:cNvPr id="6" name="Picture 5">
            <a:extLst>
              <a:ext uri="{FF2B5EF4-FFF2-40B4-BE49-F238E27FC236}">
                <a16:creationId xmlns:a16="http://schemas.microsoft.com/office/drawing/2014/main" id="{4AB1B81F-7C2B-4F07-8B44-D7A05A6B2E10}"/>
              </a:ext>
            </a:extLst>
          </p:cNvPr>
          <p:cNvPicPr>
            <a:picLocks noChangeAspect="1"/>
          </p:cNvPicPr>
          <p:nvPr/>
        </p:nvPicPr>
        <p:blipFill>
          <a:blip r:embed="rId2"/>
          <a:stretch>
            <a:fillRect/>
          </a:stretch>
        </p:blipFill>
        <p:spPr>
          <a:xfrm>
            <a:off x="1171677" y="1304925"/>
            <a:ext cx="6076950" cy="3838575"/>
          </a:xfrm>
          <a:prstGeom prst="rect">
            <a:avLst/>
          </a:prstGeom>
        </p:spPr>
      </p:pic>
    </p:spTree>
    <p:extLst>
      <p:ext uri="{BB962C8B-B14F-4D97-AF65-F5344CB8AC3E}">
        <p14:creationId xmlns:p14="http://schemas.microsoft.com/office/powerpoint/2010/main" val="194372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F294E-8F62-4838-824E-B232215A5CB2}"/>
              </a:ext>
            </a:extLst>
          </p:cNvPr>
          <p:cNvSpPr>
            <a:spLocks noGrp="1"/>
          </p:cNvSpPr>
          <p:nvPr>
            <p:ph idx="1"/>
          </p:nvPr>
        </p:nvSpPr>
        <p:spPr>
          <a:xfrm>
            <a:off x="795338" y="1493519"/>
            <a:ext cx="8229600" cy="2908222"/>
          </a:xfrm>
        </p:spPr>
        <p:txBody>
          <a:bodyPr>
            <a:normAutofit fontScale="92500" lnSpcReduction="10000"/>
          </a:bodyPr>
          <a:lstStyle/>
          <a:p>
            <a:r>
              <a:rPr lang="nl-BE" dirty="0"/>
              <a:t>Machine </a:t>
            </a:r>
            <a:r>
              <a:rPr lang="nl-BE" dirty="0" err="1"/>
              <a:t>learning</a:t>
            </a:r>
            <a:r>
              <a:rPr lang="nl-BE" dirty="0"/>
              <a:t> approach </a:t>
            </a:r>
            <a:r>
              <a:rPr lang="nl-BE" dirty="0" err="1"/>
              <a:t>for</a:t>
            </a:r>
            <a:r>
              <a:rPr lang="nl-BE" dirty="0"/>
              <a:t> SPAM filter</a:t>
            </a:r>
          </a:p>
          <a:p>
            <a:pPr lvl="1"/>
            <a:r>
              <a:rPr lang="en-US" dirty="0"/>
              <a:t>automatically learns which words and phrases are good predictors of spam by detecting unusually frequent patterns of words in the spam examples compared to the ham examples</a:t>
            </a:r>
          </a:p>
          <a:p>
            <a:pPr lvl="1"/>
            <a:r>
              <a:rPr lang="en-US" dirty="0"/>
              <a:t>The program is much shorter, easier to maintain, and most likely more accurate.</a:t>
            </a:r>
            <a:endParaRPr lang="nl-BE" dirty="0"/>
          </a:p>
        </p:txBody>
      </p:sp>
      <p:sp>
        <p:nvSpPr>
          <p:cNvPr id="3" name="Title 2">
            <a:extLst>
              <a:ext uri="{FF2B5EF4-FFF2-40B4-BE49-F238E27FC236}">
                <a16:creationId xmlns:a16="http://schemas.microsoft.com/office/drawing/2014/main" id="{84EBFDE2-A573-488C-8142-F09ED527E2D3}"/>
              </a:ext>
            </a:extLst>
          </p:cNvPr>
          <p:cNvSpPr>
            <a:spLocks noGrp="1"/>
          </p:cNvSpPr>
          <p:nvPr>
            <p:ph type="ctrTitle"/>
          </p:nvPr>
        </p:nvSpPr>
        <p:spPr/>
        <p:txBody>
          <a:bodyPr/>
          <a:lstStyle/>
          <a:p>
            <a:r>
              <a:rPr lang="nl-BE" dirty="0" err="1"/>
              <a:t>Why</a:t>
            </a:r>
            <a:r>
              <a:rPr lang="nl-BE" dirty="0"/>
              <a:t> </a:t>
            </a:r>
            <a:r>
              <a:rPr lang="nl-BE" dirty="0" err="1"/>
              <a:t>use</a:t>
            </a:r>
            <a:r>
              <a:rPr lang="nl-BE" dirty="0"/>
              <a:t> Machine Learning? </a:t>
            </a:r>
          </a:p>
        </p:txBody>
      </p:sp>
      <p:sp>
        <p:nvSpPr>
          <p:cNvPr id="4" name="Text Placeholder 3">
            <a:extLst>
              <a:ext uri="{FF2B5EF4-FFF2-40B4-BE49-F238E27FC236}">
                <a16:creationId xmlns:a16="http://schemas.microsoft.com/office/drawing/2014/main" id="{1CBFE39C-5F92-4F4A-B47E-639C423EEDA1}"/>
              </a:ext>
            </a:extLst>
          </p:cNvPr>
          <p:cNvSpPr>
            <a:spLocks noGrp="1"/>
          </p:cNvSpPr>
          <p:nvPr>
            <p:ph type="body" sz="quarter" idx="12"/>
          </p:nvPr>
        </p:nvSpPr>
        <p:spPr/>
        <p:txBody>
          <a:bodyPr/>
          <a:lstStyle/>
          <a:p>
            <a:r>
              <a:rPr lang="nl-BE" dirty="0"/>
              <a:t>The Machine Learning Landscape</a:t>
            </a:r>
          </a:p>
          <a:p>
            <a:endParaRPr lang="nl-BE" dirty="0"/>
          </a:p>
        </p:txBody>
      </p:sp>
    </p:spTree>
    <p:extLst>
      <p:ext uri="{BB962C8B-B14F-4D97-AF65-F5344CB8AC3E}">
        <p14:creationId xmlns:p14="http://schemas.microsoft.com/office/powerpoint/2010/main" val="1246720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BD009-689F-4041-88C1-88E10A340441}"/>
              </a:ext>
            </a:extLst>
          </p:cNvPr>
          <p:cNvSpPr>
            <a:spLocks noGrp="1"/>
          </p:cNvSpPr>
          <p:nvPr>
            <p:ph type="ctrTitle"/>
          </p:nvPr>
        </p:nvSpPr>
        <p:spPr/>
        <p:txBody>
          <a:bodyPr/>
          <a:lstStyle/>
          <a:p>
            <a:r>
              <a:rPr lang="nl-BE" dirty="0" err="1"/>
              <a:t>Why</a:t>
            </a:r>
            <a:r>
              <a:rPr lang="nl-BE" dirty="0"/>
              <a:t> </a:t>
            </a:r>
            <a:r>
              <a:rPr lang="nl-BE" dirty="0" err="1"/>
              <a:t>use</a:t>
            </a:r>
            <a:r>
              <a:rPr lang="nl-BE" dirty="0"/>
              <a:t> machine </a:t>
            </a:r>
            <a:r>
              <a:rPr lang="nl-BE" dirty="0" err="1"/>
              <a:t>learning</a:t>
            </a:r>
            <a:r>
              <a:rPr lang="nl-BE" dirty="0"/>
              <a:t>?</a:t>
            </a:r>
          </a:p>
        </p:txBody>
      </p:sp>
      <p:sp>
        <p:nvSpPr>
          <p:cNvPr id="4" name="Text Placeholder 3">
            <a:extLst>
              <a:ext uri="{FF2B5EF4-FFF2-40B4-BE49-F238E27FC236}">
                <a16:creationId xmlns:a16="http://schemas.microsoft.com/office/drawing/2014/main" id="{F3AB3F51-DC50-476D-9061-750C91C59FBE}"/>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7B949DBB-A092-498E-BE7B-9B3443129198}"/>
              </a:ext>
            </a:extLst>
          </p:cNvPr>
          <p:cNvPicPr>
            <a:picLocks noChangeAspect="1"/>
          </p:cNvPicPr>
          <p:nvPr/>
        </p:nvPicPr>
        <p:blipFill>
          <a:blip r:embed="rId2"/>
          <a:stretch>
            <a:fillRect/>
          </a:stretch>
        </p:blipFill>
        <p:spPr>
          <a:xfrm>
            <a:off x="1792623" y="1370345"/>
            <a:ext cx="2995541" cy="3488596"/>
          </a:xfrm>
          <a:prstGeom prst="rect">
            <a:avLst/>
          </a:prstGeom>
        </p:spPr>
      </p:pic>
    </p:spTree>
    <p:extLst>
      <p:ext uri="{BB962C8B-B14F-4D97-AF65-F5344CB8AC3E}">
        <p14:creationId xmlns:p14="http://schemas.microsoft.com/office/powerpoint/2010/main" val="236007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9F72B-C613-4858-9B19-409413AFD63D}"/>
              </a:ext>
            </a:extLst>
          </p:cNvPr>
          <p:cNvSpPr>
            <a:spLocks noGrp="1"/>
          </p:cNvSpPr>
          <p:nvPr>
            <p:ph idx="1"/>
          </p:nvPr>
        </p:nvSpPr>
        <p:spPr>
          <a:xfrm>
            <a:off x="4853560" y="1325222"/>
            <a:ext cx="4168194" cy="3165590"/>
          </a:xfrm>
        </p:spPr>
        <p:txBody>
          <a:bodyPr>
            <a:normAutofit/>
          </a:bodyPr>
          <a:lstStyle/>
          <a:p>
            <a:pPr marL="0" indent="0">
              <a:buNone/>
            </a:pPr>
            <a:r>
              <a:rPr lang="en-US" sz="2400" dirty="0"/>
              <a:t>Once a spam filter has been trained on enough spam, it can easily be inspected to reveal the list of words and combinations of words that it believes are the best predictors of spam.</a:t>
            </a:r>
            <a:endParaRPr lang="nl-BE" sz="2400" dirty="0"/>
          </a:p>
        </p:txBody>
      </p:sp>
      <p:sp>
        <p:nvSpPr>
          <p:cNvPr id="3" name="Title 2">
            <a:extLst>
              <a:ext uri="{FF2B5EF4-FFF2-40B4-BE49-F238E27FC236}">
                <a16:creationId xmlns:a16="http://schemas.microsoft.com/office/drawing/2014/main" id="{1F0A744A-50EF-47BD-9D28-93D973F61715}"/>
              </a:ext>
            </a:extLst>
          </p:cNvPr>
          <p:cNvSpPr>
            <a:spLocks noGrp="1"/>
          </p:cNvSpPr>
          <p:nvPr>
            <p:ph type="ctrTitle"/>
          </p:nvPr>
        </p:nvSpPr>
        <p:spPr/>
        <p:txBody>
          <a:bodyPr/>
          <a:lstStyle/>
          <a:p>
            <a:r>
              <a:rPr lang="nl-BE" dirty="0"/>
              <a:t>Data </a:t>
            </a:r>
            <a:r>
              <a:rPr lang="nl-BE" dirty="0" err="1"/>
              <a:t>mining</a:t>
            </a:r>
            <a:endParaRPr lang="nl-BE" dirty="0"/>
          </a:p>
        </p:txBody>
      </p:sp>
      <p:sp>
        <p:nvSpPr>
          <p:cNvPr id="4" name="Text Placeholder 3">
            <a:extLst>
              <a:ext uri="{FF2B5EF4-FFF2-40B4-BE49-F238E27FC236}">
                <a16:creationId xmlns:a16="http://schemas.microsoft.com/office/drawing/2014/main" id="{ABE4D8B6-FE31-43FB-A45A-516392A18C16}"/>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D816B11E-1853-4D94-99A4-76C7D1C08229}"/>
              </a:ext>
            </a:extLst>
          </p:cNvPr>
          <p:cNvPicPr>
            <a:picLocks noChangeAspect="1"/>
          </p:cNvPicPr>
          <p:nvPr/>
        </p:nvPicPr>
        <p:blipFill>
          <a:blip r:embed="rId2"/>
          <a:stretch>
            <a:fillRect/>
          </a:stretch>
        </p:blipFill>
        <p:spPr>
          <a:xfrm>
            <a:off x="300331" y="1325222"/>
            <a:ext cx="4256975" cy="2703575"/>
          </a:xfrm>
          <a:prstGeom prst="rect">
            <a:avLst/>
          </a:prstGeom>
        </p:spPr>
      </p:pic>
      <p:sp>
        <p:nvSpPr>
          <p:cNvPr id="6" name="Rectangle 5">
            <a:extLst>
              <a:ext uri="{FF2B5EF4-FFF2-40B4-BE49-F238E27FC236}">
                <a16:creationId xmlns:a16="http://schemas.microsoft.com/office/drawing/2014/main" id="{45B512A4-1F81-482C-B79E-2ED5A3E43C17}"/>
              </a:ext>
            </a:extLst>
          </p:cNvPr>
          <p:cNvSpPr/>
          <p:nvPr/>
        </p:nvSpPr>
        <p:spPr>
          <a:xfrm>
            <a:off x="300331" y="4167646"/>
            <a:ext cx="8293168" cy="646331"/>
          </a:xfrm>
          <a:prstGeom prst="rect">
            <a:avLst/>
          </a:prstGeom>
        </p:spPr>
        <p:txBody>
          <a:bodyPr wrap="square">
            <a:spAutoFit/>
          </a:bodyPr>
          <a:lstStyle/>
          <a:p>
            <a:r>
              <a:rPr lang="en-US" b="1" dirty="0"/>
              <a:t>Data mining = applying ML techniques to dig into large amounts of </a:t>
            </a:r>
            <a:br>
              <a:rPr lang="en-US" b="1" dirty="0"/>
            </a:br>
            <a:r>
              <a:rPr lang="en-US" b="1" dirty="0"/>
              <a:t>data to help discover patterns that were not immediately apparent.</a:t>
            </a:r>
            <a:endParaRPr lang="nl-BE" b="1" dirty="0"/>
          </a:p>
        </p:txBody>
      </p:sp>
    </p:spTree>
    <p:extLst>
      <p:ext uri="{BB962C8B-B14F-4D97-AF65-F5344CB8AC3E}">
        <p14:creationId xmlns:p14="http://schemas.microsoft.com/office/powerpoint/2010/main" val="3009015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E2AAF-5A2E-4D10-B3CF-48D76678D249}"/>
              </a:ext>
            </a:extLst>
          </p:cNvPr>
          <p:cNvSpPr>
            <a:spLocks noGrp="1"/>
          </p:cNvSpPr>
          <p:nvPr>
            <p:ph idx="1"/>
          </p:nvPr>
        </p:nvSpPr>
        <p:spPr>
          <a:xfrm>
            <a:off x="795338" y="1493519"/>
            <a:ext cx="8229600" cy="3365422"/>
          </a:xfrm>
        </p:spPr>
        <p:txBody>
          <a:bodyPr>
            <a:normAutofit fontScale="55000" lnSpcReduction="20000"/>
          </a:bodyPr>
          <a:lstStyle/>
          <a:p>
            <a:r>
              <a:rPr lang="en-US" dirty="0"/>
              <a:t>Analyzing images of products on a production line to automatically </a:t>
            </a:r>
            <a:r>
              <a:rPr lang="nl-BE" dirty="0" err="1"/>
              <a:t>classify</a:t>
            </a:r>
            <a:r>
              <a:rPr lang="nl-BE" dirty="0"/>
              <a:t> </a:t>
            </a:r>
            <a:r>
              <a:rPr lang="nl-BE" dirty="0" err="1"/>
              <a:t>them</a:t>
            </a:r>
            <a:endParaRPr lang="nl-BE" dirty="0"/>
          </a:p>
          <a:p>
            <a:r>
              <a:rPr lang="nl-BE" dirty="0" err="1"/>
              <a:t>Detecting</a:t>
            </a:r>
            <a:r>
              <a:rPr lang="nl-BE" dirty="0"/>
              <a:t> tumors in </a:t>
            </a:r>
            <a:r>
              <a:rPr lang="nl-BE" dirty="0" err="1"/>
              <a:t>brain</a:t>
            </a:r>
            <a:r>
              <a:rPr lang="nl-BE" dirty="0"/>
              <a:t> scans</a:t>
            </a:r>
          </a:p>
          <a:p>
            <a:r>
              <a:rPr lang="nl-BE" dirty="0" err="1"/>
              <a:t>Automatically</a:t>
            </a:r>
            <a:r>
              <a:rPr lang="nl-BE" dirty="0"/>
              <a:t> </a:t>
            </a:r>
            <a:r>
              <a:rPr lang="nl-BE" dirty="0" err="1"/>
              <a:t>classifying</a:t>
            </a:r>
            <a:r>
              <a:rPr lang="nl-BE" dirty="0"/>
              <a:t> </a:t>
            </a:r>
            <a:r>
              <a:rPr lang="nl-BE" dirty="0" err="1"/>
              <a:t>news</a:t>
            </a:r>
            <a:r>
              <a:rPr lang="nl-BE" dirty="0"/>
              <a:t> </a:t>
            </a:r>
            <a:r>
              <a:rPr lang="nl-BE" dirty="0" err="1"/>
              <a:t>articles</a:t>
            </a:r>
            <a:r>
              <a:rPr lang="nl-BE" dirty="0"/>
              <a:t> as </a:t>
            </a:r>
            <a:r>
              <a:rPr lang="nl-BE" dirty="0" err="1"/>
              <a:t>sports</a:t>
            </a:r>
            <a:r>
              <a:rPr lang="nl-BE" dirty="0"/>
              <a:t>, financial </a:t>
            </a:r>
            <a:r>
              <a:rPr lang="nl-BE" dirty="0" err="1"/>
              <a:t>news</a:t>
            </a:r>
            <a:r>
              <a:rPr lang="nl-BE" dirty="0"/>
              <a:t>, …</a:t>
            </a:r>
          </a:p>
          <a:p>
            <a:r>
              <a:rPr lang="en-US" dirty="0"/>
              <a:t>Automatically flagging offensive comments on discussion forums </a:t>
            </a:r>
          </a:p>
          <a:p>
            <a:r>
              <a:rPr lang="nl-BE" dirty="0" err="1"/>
              <a:t>Summarizing</a:t>
            </a:r>
            <a:r>
              <a:rPr lang="nl-BE" dirty="0"/>
              <a:t> long </a:t>
            </a:r>
            <a:r>
              <a:rPr lang="nl-BE" dirty="0" err="1"/>
              <a:t>documents</a:t>
            </a:r>
            <a:r>
              <a:rPr lang="nl-BE" dirty="0"/>
              <a:t> </a:t>
            </a:r>
            <a:r>
              <a:rPr lang="nl-BE" dirty="0" err="1"/>
              <a:t>automatically</a:t>
            </a:r>
            <a:endParaRPr lang="nl-BE" dirty="0"/>
          </a:p>
          <a:p>
            <a:r>
              <a:rPr lang="en-US" dirty="0"/>
              <a:t>Creating a chatbot or a personal assistant</a:t>
            </a:r>
          </a:p>
          <a:p>
            <a:r>
              <a:rPr lang="en-US" dirty="0"/>
              <a:t>Forecasting your company’s revenue next year, based on many </a:t>
            </a:r>
            <a:r>
              <a:rPr lang="nl-BE" dirty="0"/>
              <a:t>performance </a:t>
            </a:r>
            <a:r>
              <a:rPr lang="nl-BE" dirty="0" err="1"/>
              <a:t>metrics</a:t>
            </a:r>
            <a:endParaRPr lang="nl-BE" dirty="0"/>
          </a:p>
          <a:p>
            <a:r>
              <a:rPr lang="en-US" dirty="0"/>
              <a:t>Making your app react to voice commands</a:t>
            </a:r>
          </a:p>
          <a:p>
            <a:r>
              <a:rPr lang="nl-BE" dirty="0" err="1"/>
              <a:t>Detecting</a:t>
            </a:r>
            <a:r>
              <a:rPr lang="nl-BE" dirty="0"/>
              <a:t> credit card </a:t>
            </a:r>
            <a:r>
              <a:rPr lang="nl-BE" dirty="0" err="1"/>
              <a:t>fraud</a:t>
            </a:r>
            <a:endParaRPr lang="nl-BE" dirty="0"/>
          </a:p>
          <a:p>
            <a:r>
              <a:rPr lang="en-US" dirty="0"/>
              <a:t>Segmenting clients based on their purchases so that you can design a different marketing strategy for each segment</a:t>
            </a:r>
          </a:p>
          <a:p>
            <a:r>
              <a:rPr lang="en-US" dirty="0"/>
              <a:t>Representing a complex, high-dimensional dataset in a clear and insightful </a:t>
            </a:r>
            <a:r>
              <a:rPr lang="nl-BE" dirty="0"/>
              <a:t>diagram</a:t>
            </a:r>
          </a:p>
          <a:p>
            <a:r>
              <a:rPr lang="en-US" dirty="0"/>
              <a:t>Recommending a product that a client may be interested in, based on past </a:t>
            </a:r>
            <a:r>
              <a:rPr lang="nl-BE" dirty="0" err="1"/>
              <a:t>purchases</a:t>
            </a:r>
            <a:endParaRPr lang="nl-BE" dirty="0"/>
          </a:p>
          <a:p>
            <a:r>
              <a:rPr lang="en-US" dirty="0"/>
              <a:t>Building an intelligent bot for a game</a:t>
            </a:r>
          </a:p>
        </p:txBody>
      </p:sp>
      <p:sp>
        <p:nvSpPr>
          <p:cNvPr id="3" name="Title 2">
            <a:extLst>
              <a:ext uri="{FF2B5EF4-FFF2-40B4-BE49-F238E27FC236}">
                <a16:creationId xmlns:a16="http://schemas.microsoft.com/office/drawing/2014/main" id="{147144B4-7707-48B3-B5C2-1F3BD6819A18}"/>
              </a:ext>
            </a:extLst>
          </p:cNvPr>
          <p:cNvSpPr>
            <a:spLocks noGrp="1"/>
          </p:cNvSpPr>
          <p:nvPr>
            <p:ph type="ctrTitle"/>
          </p:nvPr>
        </p:nvSpPr>
        <p:spPr/>
        <p:txBody>
          <a:bodyPr/>
          <a:lstStyle/>
          <a:p>
            <a:r>
              <a:rPr lang="nl-BE" dirty="0"/>
              <a:t>Applications</a:t>
            </a:r>
          </a:p>
        </p:txBody>
      </p:sp>
      <p:sp>
        <p:nvSpPr>
          <p:cNvPr id="4" name="Text Placeholder 3">
            <a:extLst>
              <a:ext uri="{FF2B5EF4-FFF2-40B4-BE49-F238E27FC236}">
                <a16:creationId xmlns:a16="http://schemas.microsoft.com/office/drawing/2014/main" id="{271560B5-1E7D-4485-ADFF-7AD50DF656A2}"/>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14681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21A7D3-2000-4F51-91CB-ABADD65F7F24}"/>
              </a:ext>
            </a:extLst>
          </p:cNvPr>
          <p:cNvSpPr>
            <a:spLocks noGrp="1"/>
          </p:cNvSpPr>
          <p:nvPr>
            <p:ph idx="1"/>
          </p:nvPr>
        </p:nvSpPr>
        <p:spPr>
          <a:xfrm>
            <a:off x="795338" y="1493519"/>
            <a:ext cx="8229600" cy="3062152"/>
          </a:xfrm>
        </p:spPr>
        <p:txBody>
          <a:bodyPr/>
          <a:lstStyle/>
          <a:p>
            <a:r>
              <a:rPr lang="nl-BE" dirty="0" err="1"/>
              <a:t>Supervised</a:t>
            </a:r>
            <a:r>
              <a:rPr lang="nl-BE" dirty="0"/>
              <a:t>/</a:t>
            </a:r>
            <a:r>
              <a:rPr lang="nl-BE" dirty="0" err="1"/>
              <a:t>Unsupervised</a:t>
            </a:r>
            <a:r>
              <a:rPr lang="nl-BE" dirty="0"/>
              <a:t>/</a:t>
            </a:r>
            <a:r>
              <a:rPr lang="nl-BE" dirty="0" err="1"/>
              <a:t>Reinforcement</a:t>
            </a:r>
            <a:r>
              <a:rPr lang="nl-BE" dirty="0"/>
              <a:t> Learning</a:t>
            </a:r>
          </a:p>
          <a:p>
            <a:r>
              <a:rPr lang="nl-BE" dirty="0"/>
              <a:t>Batch </a:t>
            </a:r>
            <a:r>
              <a:rPr lang="nl-BE" dirty="0" err="1"/>
              <a:t>and</a:t>
            </a:r>
            <a:r>
              <a:rPr lang="nl-BE" dirty="0"/>
              <a:t> Online Learning</a:t>
            </a:r>
          </a:p>
          <a:p>
            <a:r>
              <a:rPr lang="nl-BE" dirty="0" err="1"/>
              <a:t>Instance-Based</a:t>
            </a:r>
            <a:r>
              <a:rPr lang="nl-BE" dirty="0"/>
              <a:t> vs. Model-</a:t>
            </a:r>
            <a:r>
              <a:rPr lang="nl-BE" dirty="0" err="1"/>
              <a:t>Based</a:t>
            </a:r>
            <a:r>
              <a:rPr lang="nl-BE" dirty="0"/>
              <a:t> Learning</a:t>
            </a:r>
          </a:p>
          <a:p>
            <a:pPr marL="0" indent="0">
              <a:buNone/>
            </a:pPr>
            <a:endParaRPr lang="nl-BE" dirty="0"/>
          </a:p>
          <a:p>
            <a:endParaRPr lang="nl-BE" dirty="0"/>
          </a:p>
        </p:txBody>
      </p:sp>
      <p:sp>
        <p:nvSpPr>
          <p:cNvPr id="3" name="Title 2">
            <a:extLst>
              <a:ext uri="{FF2B5EF4-FFF2-40B4-BE49-F238E27FC236}">
                <a16:creationId xmlns:a16="http://schemas.microsoft.com/office/drawing/2014/main" id="{7345FEA3-4F67-47B9-86DC-5C962AB58162}"/>
              </a:ext>
            </a:extLst>
          </p:cNvPr>
          <p:cNvSpPr>
            <a:spLocks noGrp="1"/>
          </p:cNvSpPr>
          <p:nvPr>
            <p:ph type="ctrTitle"/>
          </p:nvPr>
        </p:nvSpPr>
        <p:spPr/>
        <p:txBody>
          <a:bodyPr/>
          <a:lstStyle/>
          <a:p>
            <a:r>
              <a:rPr lang="nl-BE" dirty="0"/>
              <a:t>Types of Machine </a:t>
            </a:r>
            <a:r>
              <a:rPr lang="nl-BE"/>
              <a:t>Learning systems</a:t>
            </a:r>
          </a:p>
        </p:txBody>
      </p:sp>
      <p:sp>
        <p:nvSpPr>
          <p:cNvPr id="4" name="Text Placeholder 3">
            <a:extLst>
              <a:ext uri="{FF2B5EF4-FFF2-40B4-BE49-F238E27FC236}">
                <a16:creationId xmlns:a16="http://schemas.microsoft.com/office/drawing/2014/main" id="{98A24CC3-A62E-48CD-8D77-56B951BBAA06}"/>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412596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0AD0-D595-E14F-B23C-32853A0954F6}"/>
              </a:ext>
            </a:extLst>
          </p:cNvPr>
          <p:cNvSpPr>
            <a:spLocks noGrp="1"/>
          </p:cNvSpPr>
          <p:nvPr>
            <p:ph type="title"/>
          </p:nvPr>
        </p:nvSpPr>
        <p:spPr/>
        <p:txBody>
          <a:bodyPr/>
          <a:lstStyle/>
          <a:p>
            <a:r>
              <a:rPr lang="nl-BE" dirty="0"/>
              <a:t>Wie ben ik? </a:t>
            </a:r>
            <a:endParaRPr lang="en-BE" dirty="0"/>
          </a:p>
        </p:txBody>
      </p:sp>
      <p:sp>
        <p:nvSpPr>
          <p:cNvPr id="3" name="Slide Number Placeholder 2">
            <a:extLst>
              <a:ext uri="{FF2B5EF4-FFF2-40B4-BE49-F238E27FC236}">
                <a16:creationId xmlns:a16="http://schemas.microsoft.com/office/drawing/2014/main" id="{ADD9C863-A5D5-2E4E-BD1E-C5C0C33F5D39}"/>
              </a:ext>
            </a:extLst>
          </p:cNvPr>
          <p:cNvSpPr>
            <a:spLocks noGrp="1"/>
          </p:cNvSpPr>
          <p:nvPr>
            <p:ph type="sldNum" sz="quarter" idx="10"/>
          </p:nvPr>
        </p:nvSpPr>
        <p:spPr/>
        <p:txBody>
          <a:bodyPr/>
          <a:lstStyle/>
          <a:p>
            <a:fld id="{E038E271-308C-2E46-A3EC-56326F9084CC}" type="slidenum">
              <a:rPr lang="nl-BE" smtClean="0"/>
              <a:pPr/>
              <a:t>2</a:t>
            </a:fld>
            <a:endParaRPr lang="nl-BE" dirty="0"/>
          </a:p>
        </p:txBody>
      </p:sp>
      <p:sp>
        <p:nvSpPr>
          <p:cNvPr id="4" name="Content Placeholder 3">
            <a:extLst>
              <a:ext uri="{FF2B5EF4-FFF2-40B4-BE49-F238E27FC236}">
                <a16:creationId xmlns:a16="http://schemas.microsoft.com/office/drawing/2014/main" id="{D63EE56D-9E70-0247-BF90-A55B885DBD41}"/>
              </a:ext>
            </a:extLst>
          </p:cNvPr>
          <p:cNvSpPr>
            <a:spLocks noGrp="1"/>
          </p:cNvSpPr>
          <p:nvPr>
            <p:ph idx="1"/>
          </p:nvPr>
        </p:nvSpPr>
        <p:spPr>
          <a:xfrm>
            <a:off x="358187" y="1071706"/>
            <a:ext cx="8785813" cy="3855983"/>
          </a:xfrm>
        </p:spPr>
        <p:txBody>
          <a:bodyPr/>
          <a:lstStyle/>
          <a:p>
            <a:r>
              <a:rPr lang="nl-BE" sz="2800" dirty="0"/>
              <a:t>Johan Decorte</a:t>
            </a:r>
          </a:p>
          <a:p>
            <a:r>
              <a:rPr lang="nl-BE" sz="2800" dirty="0"/>
              <a:t>Burgerlijk ingenieur computerwetenschappen (KUL ‘86)</a:t>
            </a:r>
          </a:p>
          <a:p>
            <a:r>
              <a:rPr lang="nl-BE" sz="2800" dirty="0"/>
              <a:t>25 jaar IT-carrière bij Siemens, </a:t>
            </a:r>
            <a:r>
              <a:rPr lang="nl-BE" sz="2800" dirty="0" err="1"/>
              <a:t>Barco</a:t>
            </a:r>
            <a:r>
              <a:rPr lang="nl-BE" sz="2800" dirty="0"/>
              <a:t>, </a:t>
            </a:r>
            <a:r>
              <a:rPr lang="nl-BE" sz="2800" dirty="0" err="1"/>
              <a:t>Attentia</a:t>
            </a:r>
            <a:r>
              <a:rPr lang="nl-BE" sz="2800" dirty="0"/>
              <a:t>, </a:t>
            </a:r>
            <a:r>
              <a:rPr lang="nl-BE" sz="2800" dirty="0" err="1"/>
              <a:t>Agfa</a:t>
            </a:r>
            <a:endParaRPr lang="nl-BE" sz="2800" dirty="0"/>
          </a:p>
          <a:p>
            <a:r>
              <a:rPr lang="nl-BE" sz="2800" dirty="0"/>
              <a:t>Momenteel:</a:t>
            </a:r>
          </a:p>
          <a:p>
            <a:pPr lvl="1"/>
            <a:r>
              <a:rPr lang="nl-BE" sz="1600" dirty="0"/>
              <a:t>Docent/onderzoeker (big) data en AI bij HOGENT/CADS</a:t>
            </a:r>
          </a:p>
          <a:p>
            <a:pPr lvl="1"/>
            <a:r>
              <a:rPr lang="nl-BE" sz="1600" dirty="0"/>
              <a:t>Trainer/consultant (big) data en AI </a:t>
            </a:r>
          </a:p>
          <a:p>
            <a:r>
              <a:rPr lang="nl-BE" sz="2800" dirty="0"/>
              <a:t>Gepassioneerd door (big) data en de strategische </a:t>
            </a:r>
            <a:br>
              <a:rPr lang="nl-BE" sz="2800" dirty="0"/>
            </a:br>
            <a:r>
              <a:rPr lang="nl-BE" sz="2800" dirty="0"/>
              <a:t>meerwaarde van IT voor organisaties</a:t>
            </a:r>
            <a:endParaRPr lang="en-BE" sz="2800" dirty="0"/>
          </a:p>
        </p:txBody>
      </p:sp>
    </p:spTree>
    <p:extLst>
      <p:ext uri="{BB962C8B-B14F-4D97-AF65-F5344CB8AC3E}">
        <p14:creationId xmlns:p14="http://schemas.microsoft.com/office/powerpoint/2010/main" val="3020499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ECE566-674A-44AB-9D03-A15BC371DEEA}"/>
              </a:ext>
            </a:extLst>
          </p:cNvPr>
          <p:cNvSpPr>
            <a:spLocks noGrp="1"/>
          </p:cNvSpPr>
          <p:nvPr>
            <p:ph idx="1"/>
          </p:nvPr>
        </p:nvSpPr>
        <p:spPr>
          <a:xfrm>
            <a:off x="795338" y="1619914"/>
            <a:ext cx="7991704" cy="2947196"/>
          </a:xfrm>
        </p:spPr>
        <p:txBody>
          <a:bodyPr>
            <a:normAutofit lnSpcReduction="10000"/>
          </a:bodyPr>
          <a:lstStyle/>
          <a:p>
            <a:pPr marL="0" indent="0">
              <a:buNone/>
            </a:pPr>
            <a:r>
              <a:rPr lang="en-US" dirty="0"/>
              <a:t>Classified according to the extent and type of supervision they get during training. </a:t>
            </a:r>
          </a:p>
          <a:p>
            <a:r>
              <a:rPr lang="en-US" dirty="0"/>
              <a:t>Supervised learning</a:t>
            </a:r>
          </a:p>
          <a:p>
            <a:r>
              <a:rPr lang="en-US" dirty="0"/>
              <a:t>Unsupervised learning</a:t>
            </a:r>
          </a:p>
          <a:p>
            <a:r>
              <a:rPr lang="en-US" dirty="0"/>
              <a:t>Semi-supervised </a:t>
            </a:r>
            <a:r>
              <a:rPr lang="nl-BE" dirty="0" err="1"/>
              <a:t>learning</a:t>
            </a:r>
            <a:endParaRPr lang="nl-BE" dirty="0"/>
          </a:p>
          <a:p>
            <a:r>
              <a:rPr lang="nl-BE" dirty="0" err="1"/>
              <a:t>Reinforcement</a:t>
            </a:r>
            <a:r>
              <a:rPr lang="nl-BE" dirty="0"/>
              <a:t> Learning</a:t>
            </a:r>
          </a:p>
        </p:txBody>
      </p:sp>
      <p:sp>
        <p:nvSpPr>
          <p:cNvPr id="3" name="Title 2">
            <a:extLst>
              <a:ext uri="{FF2B5EF4-FFF2-40B4-BE49-F238E27FC236}">
                <a16:creationId xmlns:a16="http://schemas.microsoft.com/office/drawing/2014/main" id="{9780F574-4580-4545-A619-DF6AA54AE6A7}"/>
              </a:ext>
            </a:extLst>
          </p:cNvPr>
          <p:cNvSpPr>
            <a:spLocks noGrp="1"/>
          </p:cNvSpPr>
          <p:nvPr>
            <p:ph type="ctrTitle"/>
          </p:nvPr>
        </p:nvSpPr>
        <p:spPr>
          <a:xfrm>
            <a:off x="795338" y="741759"/>
            <a:ext cx="8348662" cy="613093"/>
          </a:xfrm>
        </p:spPr>
        <p:txBody>
          <a:bodyPr/>
          <a:lstStyle/>
          <a:p>
            <a:r>
              <a:rPr lang="nl-BE" sz="2800" dirty="0" err="1"/>
              <a:t>Supervised</a:t>
            </a:r>
            <a:r>
              <a:rPr lang="nl-BE" sz="2800" dirty="0"/>
              <a:t>/</a:t>
            </a:r>
            <a:r>
              <a:rPr lang="nl-BE" sz="2800" dirty="0" err="1"/>
              <a:t>Unsupervised</a:t>
            </a:r>
            <a:r>
              <a:rPr lang="nl-BE" sz="2800" dirty="0"/>
              <a:t>/</a:t>
            </a:r>
            <a:r>
              <a:rPr lang="nl-BE" sz="2800" dirty="0" err="1"/>
              <a:t>Reinforcement</a:t>
            </a:r>
            <a:r>
              <a:rPr lang="nl-BE" sz="2800" dirty="0"/>
              <a:t> Learning</a:t>
            </a:r>
            <a:br>
              <a:rPr lang="nl-BE" dirty="0"/>
            </a:br>
            <a:endParaRPr lang="nl-BE" dirty="0"/>
          </a:p>
        </p:txBody>
      </p:sp>
      <p:sp>
        <p:nvSpPr>
          <p:cNvPr id="4" name="Text Placeholder 3">
            <a:extLst>
              <a:ext uri="{FF2B5EF4-FFF2-40B4-BE49-F238E27FC236}">
                <a16:creationId xmlns:a16="http://schemas.microsoft.com/office/drawing/2014/main" id="{E83453B3-F09D-4D19-A572-705CFF779277}"/>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15670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0F574-4580-4545-A619-DF6AA54AE6A7}"/>
              </a:ext>
            </a:extLst>
          </p:cNvPr>
          <p:cNvSpPr>
            <a:spLocks noGrp="1"/>
          </p:cNvSpPr>
          <p:nvPr>
            <p:ph type="ctrTitle"/>
          </p:nvPr>
        </p:nvSpPr>
        <p:spPr>
          <a:xfrm>
            <a:off x="795338" y="741759"/>
            <a:ext cx="8348662" cy="613093"/>
          </a:xfrm>
        </p:spPr>
        <p:txBody>
          <a:bodyPr/>
          <a:lstStyle/>
          <a:p>
            <a:r>
              <a:rPr lang="nl-BE" sz="2800" dirty="0" err="1"/>
              <a:t>Supervised</a:t>
            </a:r>
            <a:r>
              <a:rPr lang="nl-BE" sz="2800" dirty="0"/>
              <a:t> Learning: </a:t>
            </a:r>
            <a:r>
              <a:rPr lang="nl-BE" sz="2800" dirty="0" err="1"/>
              <a:t>classification</a:t>
            </a:r>
            <a:br>
              <a:rPr lang="nl-BE" dirty="0"/>
            </a:br>
            <a:endParaRPr lang="nl-BE" dirty="0"/>
          </a:p>
        </p:txBody>
      </p:sp>
      <p:sp>
        <p:nvSpPr>
          <p:cNvPr id="4" name="Text Placeholder 3">
            <a:extLst>
              <a:ext uri="{FF2B5EF4-FFF2-40B4-BE49-F238E27FC236}">
                <a16:creationId xmlns:a16="http://schemas.microsoft.com/office/drawing/2014/main" id="{E83453B3-F09D-4D19-A572-705CFF779277}"/>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5FC20181-CF90-4457-94D5-A0C3658DCEE0}"/>
              </a:ext>
            </a:extLst>
          </p:cNvPr>
          <p:cNvPicPr>
            <a:picLocks noChangeAspect="1"/>
          </p:cNvPicPr>
          <p:nvPr/>
        </p:nvPicPr>
        <p:blipFill>
          <a:blip r:embed="rId2"/>
          <a:stretch>
            <a:fillRect/>
          </a:stretch>
        </p:blipFill>
        <p:spPr>
          <a:xfrm>
            <a:off x="0" y="1659632"/>
            <a:ext cx="9144000" cy="3535680"/>
          </a:xfrm>
          <a:prstGeom prst="rect">
            <a:avLst/>
          </a:prstGeom>
        </p:spPr>
      </p:pic>
    </p:spTree>
    <p:extLst>
      <p:ext uri="{BB962C8B-B14F-4D97-AF65-F5344CB8AC3E}">
        <p14:creationId xmlns:p14="http://schemas.microsoft.com/office/powerpoint/2010/main" val="3647350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0F574-4580-4545-A619-DF6AA54AE6A7}"/>
              </a:ext>
            </a:extLst>
          </p:cNvPr>
          <p:cNvSpPr>
            <a:spLocks noGrp="1"/>
          </p:cNvSpPr>
          <p:nvPr>
            <p:ph type="ctrTitle"/>
          </p:nvPr>
        </p:nvSpPr>
        <p:spPr>
          <a:xfrm>
            <a:off x="795338" y="741759"/>
            <a:ext cx="8348662" cy="613093"/>
          </a:xfrm>
        </p:spPr>
        <p:txBody>
          <a:bodyPr/>
          <a:lstStyle/>
          <a:p>
            <a:r>
              <a:rPr lang="nl-BE" sz="2800" dirty="0" err="1"/>
              <a:t>Supervised</a:t>
            </a:r>
            <a:r>
              <a:rPr lang="nl-BE" sz="2800" dirty="0"/>
              <a:t> Learning: </a:t>
            </a:r>
            <a:r>
              <a:rPr lang="nl-BE" sz="2800" dirty="0" err="1"/>
              <a:t>regression</a:t>
            </a:r>
            <a:br>
              <a:rPr lang="nl-BE" dirty="0"/>
            </a:br>
            <a:endParaRPr lang="nl-BE" dirty="0"/>
          </a:p>
        </p:txBody>
      </p:sp>
      <p:sp>
        <p:nvSpPr>
          <p:cNvPr id="4" name="Text Placeholder 3">
            <a:extLst>
              <a:ext uri="{FF2B5EF4-FFF2-40B4-BE49-F238E27FC236}">
                <a16:creationId xmlns:a16="http://schemas.microsoft.com/office/drawing/2014/main" id="{E83453B3-F09D-4D19-A572-705CFF779277}"/>
              </a:ext>
            </a:extLst>
          </p:cNvPr>
          <p:cNvSpPr>
            <a:spLocks noGrp="1"/>
          </p:cNvSpPr>
          <p:nvPr>
            <p:ph type="body" sz="quarter" idx="12"/>
          </p:nvPr>
        </p:nvSpPr>
        <p:spPr/>
        <p:txBody>
          <a:bodyPr/>
          <a:lstStyle/>
          <a:p>
            <a:endParaRPr lang="nl-BE"/>
          </a:p>
        </p:txBody>
      </p:sp>
      <p:pic>
        <p:nvPicPr>
          <p:cNvPr id="2" name="Picture 1">
            <a:extLst>
              <a:ext uri="{FF2B5EF4-FFF2-40B4-BE49-F238E27FC236}">
                <a16:creationId xmlns:a16="http://schemas.microsoft.com/office/drawing/2014/main" id="{C5817FE1-5221-45AD-89A5-6A19F58A4773}"/>
              </a:ext>
            </a:extLst>
          </p:cNvPr>
          <p:cNvPicPr>
            <a:picLocks noChangeAspect="1"/>
          </p:cNvPicPr>
          <p:nvPr/>
        </p:nvPicPr>
        <p:blipFill>
          <a:blip r:embed="rId2"/>
          <a:stretch>
            <a:fillRect/>
          </a:stretch>
        </p:blipFill>
        <p:spPr>
          <a:xfrm>
            <a:off x="836162" y="1396562"/>
            <a:ext cx="6361682" cy="3746938"/>
          </a:xfrm>
          <a:prstGeom prst="rect">
            <a:avLst/>
          </a:prstGeom>
        </p:spPr>
      </p:pic>
    </p:spTree>
    <p:extLst>
      <p:ext uri="{BB962C8B-B14F-4D97-AF65-F5344CB8AC3E}">
        <p14:creationId xmlns:p14="http://schemas.microsoft.com/office/powerpoint/2010/main" val="217797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2506A4-4BFA-4E77-824D-02FF0C11D922}"/>
              </a:ext>
            </a:extLst>
          </p:cNvPr>
          <p:cNvSpPr>
            <a:spLocks noGrp="1"/>
          </p:cNvSpPr>
          <p:nvPr>
            <p:ph idx="1"/>
          </p:nvPr>
        </p:nvSpPr>
        <p:spPr>
          <a:xfrm>
            <a:off x="795338" y="1493519"/>
            <a:ext cx="8229600" cy="2560158"/>
          </a:xfrm>
        </p:spPr>
        <p:txBody>
          <a:bodyPr>
            <a:normAutofit fontScale="77500" lnSpcReduction="20000"/>
          </a:bodyPr>
          <a:lstStyle/>
          <a:p>
            <a:pPr marL="0" indent="0">
              <a:buNone/>
            </a:pPr>
            <a:r>
              <a:rPr lang="nl-BE" dirty="0" err="1"/>
              <a:t>Some</a:t>
            </a:r>
            <a:r>
              <a:rPr lang="nl-BE" dirty="0"/>
              <a:t> of </a:t>
            </a:r>
            <a:r>
              <a:rPr lang="nl-BE" dirty="0" err="1"/>
              <a:t>the</a:t>
            </a:r>
            <a:r>
              <a:rPr lang="nl-BE" dirty="0"/>
              <a:t> most important </a:t>
            </a:r>
            <a:r>
              <a:rPr lang="nl-BE" dirty="0" err="1"/>
              <a:t>supervised</a:t>
            </a:r>
            <a:r>
              <a:rPr lang="nl-BE" dirty="0"/>
              <a:t> </a:t>
            </a:r>
            <a:r>
              <a:rPr lang="nl-BE" dirty="0" err="1"/>
              <a:t>learning</a:t>
            </a:r>
            <a:r>
              <a:rPr lang="nl-BE" dirty="0"/>
              <a:t> </a:t>
            </a:r>
            <a:r>
              <a:rPr lang="nl-BE" dirty="0" err="1"/>
              <a:t>algorithms</a:t>
            </a:r>
            <a:endParaRPr lang="nl-BE" dirty="0"/>
          </a:p>
          <a:p>
            <a:r>
              <a:rPr lang="nl-BE" dirty="0"/>
              <a:t>k-</a:t>
            </a:r>
            <a:r>
              <a:rPr lang="nl-BE" dirty="0" err="1"/>
              <a:t>Nearest</a:t>
            </a:r>
            <a:r>
              <a:rPr lang="nl-BE" dirty="0"/>
              <a:t> </a:t>
            </a:r>
            <a:r>
              <a:rPr lang="nl-BE" dirty="0" err="1"/>
              <a:t>Neighbors</a:t>
            </a:r>
            <a:endParaRPr lang="nl-BE" dirty="0"/>
          </a:p>
          <a:p>
            <a:r>
              <a:rPr lang="nl-BE" dirty="0" err="1"/>
              <a:t>Linear</a:t>
            </a:r>
            <a:r>
              <a:rPr lang="nl-BE" dirty="0"/>
              <a:t> </a:t>
            </a:r>
            <a:r>
              <a:rPr lang="nl-BE" dirty="0" err="1"/>
              <a:t>Regression</a:t>
            </a:r>
            <a:endParaRPr lang="nl-BE" dirty="0"/>
          </a:p>
          <a:p>
            <a:r>
              <a:rPr lang="nl-BE" dirty="0" err="1"/>
              <a:t>Logistic</a:t>
            </a:r>
            <a:r>
              <a:rPr lang="nl-BE" dirty="0"/>
              <a:t> </a:t>
            </a:r>
            <a:r>
              <a:rPr lang="nl-BE" dirty="0" err="1"/>
              <a:t>Regression</a:t>
            </a:r>
            <a:endParaRPr lang="nl-BE" dirty="0"/>
          </a:p>
          <a:p>
            <a:r>
              <a:rPr lang="nl-BE" dirty="0"/>
              <a:t>Support Vector Machines (</a:t>
            </a:r>
            <a:r>
              <a:rPr lang="nl-BE" dirty="0" err="1"/>
              <a:t>SVMs</a:t>
            </a:r>
            <a:r>
              <a:rPr lang="nl-BE" dirty="0"/>
              <a:t>)</a:t>
            </a:r>
          </a:p>
          <a:p>
            <a:r>
              <a:rPr lang="en-US" dirty="0"/>
              <a:t>Decision Trees and Random Forests</a:t>
            </a:r>
          </a:p>
          <a:p>
            <a:r>
              <a:rPr lang="nl-BE" dirty="0" err="1"/>
              <a:t>Neural</a:t>
            </a:r>
            <a:r>
              <a:rPr lang="nl-BE" dirty="0"/>
              <a:t> </a:t>
            </a:r>
            <a:r>
              <a:rPr lang="nl-BE" dirty="0" err="1"/>
              <a:t>networks</a:t>
            </a:r>
            <a:endParaRPr lang="nl-BE" dirty="0"/>
          </a:p>
        </p:txBody>
      </p:sp>
      <p:sp>
        <p:nvSpPr>
          <p:cNvPr id="3" name="Title 2">
            <a:extLst>
              <a:ext uri="{FF2B5EF4-FFF2-40B4-BE49-F238E27FC236}">
                <a16:creationId xmlns:a16="http://schemas.microsoft.com/office/drawing/2014/main" id="{D141E37C-9BC5-4EC0-B53A-565DAAB2C8D7}"/>
              </a:ext>
            </a:extLst>
          </p:cNvPr>
          <p:cNvSpPr>
            <a:spLocks noGrp="1"/>
          </p:cNvSpPr>
          <p:nvPr>
            <p:ph type="ctrTitle"/>
          </p:nvPr>
        </p:nvSpPr>
        <p:spPr/>
        <p:txBody>
          <a:bodyPr/>
          <a:lstStyle/>
          <a:p>
            <a:r>
              <a:rPr lang="nl-BE" dirty="0" err="1"/>
              <a:t>Supervised</a:t>
            </a:r>
            <a:r>
              <a:rPr lang="nl-BE" dirty="0"/>
              <a:t> </a:t>
            </a:r>
            <a:r>
              <a:rPr lang="nl-BE" dirty="0" err="1"/>
              <a:t>learning</a:t>
            </a:r>
            <a:r>
              <a:rPr lang="nl-BE" dirty="0"/>
              <a:t>: </a:t>
            </a:r>
            <a:r>
              <a:rPr lang="nl-BE" dirty="0" err="1"/>
              <a:t>algorithms</a:t>
            </a:r>
            <a:endParaRPr lang="nl-BE" dirty="0"/>
          </a:p>
        </p:txBody>
      </p:sp>
      <p:sp>
        <p:nvSpPr>
          <p:cNvPr id="4" name="Text Placeholder 3">
            <a:extLst>
              <a:ext uri="{FF2B5EF4-FFF2-40B4-BE49-F238E27FC236}">
                <a16:creationId xmlns:a16="http://schemas.microsoft.com/office/drawing/2014/main" id="{6F60C991-402E-4667-876C-8CE13962A23E}"/>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59743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ECBAC2-3FEF-47BB-8195-A0F036F69E48}"/>
              </a:ext>
            </a:extLst>
          </p:cNvPr>
          <p:cNvSpPr>
            <a:spLocks noGrp="1"/>
          </p:cNvSpPr>
          <p:nvPr>
            <p:ph type="ctrTitle"/>
          </p:nvPr>
        </p:nvSpPr>
        <p:spPr/>
        <p:txBody>
          <a:bodyPr/>
          <a:lstStyle/>
          <a:p>
            <a:r>
              <a:rPr lang="nl-BE" dirty="0" err="1"/>
              <a:t>Unsupervised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3D6193E8-C5B4-4366-BA67-B23AD992F0D9}"/>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4B0D60C6-F4B2-414F-A68C-3EF2F661C4CC}"/>
              </a:ext>
            </a:extLst>
          </p:cNvPr>
          <p:cNvPicPr>
            <a:picLocks noChangeAspect="1"/>
          </p:cNvPicPr>
          <p:nvPr/>
        </p:nvPicPr>
        <p:blipFill>
          <a:blip r:embed="rId2"/>
          <a:stretch>
            <a:fillRect/>
          </a:stretch>
        </p:blipFill>
        <p:spPr>
          <a:xfrm>
            <a:off x="855722" y="1467735"/>
            <a:ext cx="7021810" cy="3675765"/>
          </a:xfrm>
          <a:prstGeom prst="rect">
            <a:avLst/>
          </a:prstGeom>
        </p:spPr>
      </p:pic>
    </p:spTree>
    <p:extLst>
      <p:ext uri="{BB962C8B-B14F-4D97-AF65-F5344CB8AC3E}">
        <p14:creationId xmlns:p14="http://schemas.microsoft.com/office/powerpoint/2010/main" val="178432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2506A4-4BFA-4E77-824D-02FF0C11D922}"/>
              </a:ext>
            </a:extLst>
          </p:cNvPr>
          <p:cNvSpPr>
            <a:spLocks noGrp="1"/>
          </p:cNvSpPr>
          <p:nvPr>
            <p:ph idx="1"/>
          </p:nvPr>
        </p:nvSpPr>
        <p:spPr>
          <a:xfrm>
            <a:off x="795338" y="1493518"/>
            <a:ext cx="8229600" cy="3552795"/>
          </a:xfrm>
        </p:spPr>
        <p:txBody>
          <a:bodyPr>
            <a:normAutofit fontScale="55000" lnSpcReduction="20000"/>
          </a:bodyPr>
          <a:lstStyle/>
          <a:p>
            <a:r>
              <a:rPr lang="nl-BE" dirty="0"/>
              <a:t>Clustering</a:t>
            </a:r>
          </a:p>
          <a:p>
            <a:pPr lvl="1"/>
            <a:r>
              <a:rPr lang="nl-BE" dirty="0"/>
              <a:t>K-Means</a:t>
            </a:r>
          </a:p>
          <a:p>
            <a:pPr lvl="1"/>
            <a:r>
              <a:rPr lang="nl-BE" dirty="0"/>
              <a:t>DBSCAN</a:t>
            </a:r>
          </a:p>
          <a:p>
            <a:pPr lvl="1"/>
            <a:r>
              <a:rPr lang="nl-BE" dirty="0" err="1"/>
              <a:t>Hierarchical</a:t>
            </a:r>
            <a:r>
              <a:rPr lang="nl-BE" dirty="0"/>
              <a:t> Cluster Analysis (HCA)</a:t>
            </a:r>
          </a:p>
          <a:p>
            <a:r>
              <a:rPr lang="en-US" dirty="0"/>
              <a:t>Anomaly detection and novelty detection</a:t>
            </a:r>
            <a:endParaRPr lang="nl-BE" dirty="0"/>
          </a:p>
          <a:p>
            <a:pPr lvl="1"/>
            <a:r>
              <a:rPr lang="nl-BE" dirty="0" err="1"/>
              <a:t>One</a:t>
            </a:r>
            <a:r>
              <a:rPr lang="nl-BE" dirty="0"/>
              <a:t>-class SVM</a:t>
            </a:r>
          </a:p>
          <a:p>
            <a:pPr lvl="1"/>
            <a:r>
              <a:rPr lang="nl-BE" dirty="0" err="1"/>
              <a:t>Isolation</a:t>
            </a:r>
            <a:r>
              <a:rPr lang="nl-BE" dirty="0"/>
              <a:t> </a:t>
            </a:r>
            <a:r>
              <a:rPr lang="nl-BE" dirty="0" err="1"/>
              <a:t>Forest</a:t>
            </a:r>
            <a:endParaRPr lang="nl-BE" dirty="0"/>
          </a:p>
          <a:p>
            <a:r>
              <a:rPr lang="nl-BE" dirty="0" err="1"/>
              <a:t>Visualization</a:t>
            </a:r>
            <a:r>
              <a:rPr lang="nl-BE" dirty="0"/>
              <a:t> </a:t>
            </a:r>
            <a:r>
              <a:rPr lang="nl-BE" dirty="0" err="1"/>
              <a:t>and</a:t>
            </a:r>
            <a:r>
              <a:rPr lang="nl-BE" dirty="0"/>
              <a:t> </a:t>
            </a:r>
            <a:r>
              <a:rPr lang="nl-BE" dirty="0" err="1"/>
              <a:t>dimensionality</a:t>
            </a:r>
            <a:r>
              <a:rPr lang="nl-BE" dirty="0"/>
              <a:t> </a:t>
            </a:r>
            <a:r>
              <a:rPr lang="nl-BE" dirty="0" err="1"/>
              <a:t>reduction</a:t>
            </a:r>
            <a:endParaRPr lang="nl-BE" dirty="0"/>
          </a:p>
          <a:p>
            <a:pPr lvl="1"/>
            <a:r>
              <a:rPr lang="nl-BE" dirty="0" err="1"/>
              <a:t>Principal</a:t>
            </a:r>
            <a:r>
              <a:rPr lang="nl-BE" dirty="0"/>
              <a:t> Component Analysis (PCA)</a:t>
            </a:r>
          </a:p>
          <a:p>
            <a:pPr lvl="1"/>
            <a:r>
              <a:rPr lang="nl-BE" dirty="0" err="1"/>
              <a:t>Kernel</a:t>
            </a:r>
            <a:r>
              <a:rPr lang="nl-BE" dirty="0"/>
              <a:t> PCA</a:t>
            </a:r>
          </a:p>
          <a:p>
            <a:pPr lvl="1"/>
            <a:r>
              <a:rPr lang="nl-BE" dirty="0" err="1"/>
              <a:t>Locally</a:t>
            </a:r>
            <a:r>
              <a:rPr lang="nl-BE" dirty="0"/>
              <a:t> </a:t>
            </a:r>
            <a:r>
              <a:rPr lang="nl-BE" dirty="0" err="1"/>
              <a:t>Linear</a:t>
            </a:r>
            <a:r>
              <a:rPr lang="nl-BE" dirty="0"/>
              <a:t> </a:t>
            </a:r>
            <a:r>
              <a:rPr lang="nl-BE" dirty="0" err="1"/>
              <a:t>Embedding</a:t>
            </a:r>
            <a:r>
              <a:rPr lang="nl-BE" dirty="0"/>
              <a:t> (LLE)</a:t>
            </a:r>
          </a:p>
          <a:p>
            <a:pPr lvl="1"/>
            <a:r>
              <a:rPr lang="en-US" dirty="0"/>
              <a:t>t-Distributed Stochastic Neighbor Embedding (t-SNE)</a:t>
            </a:r>
          </a:p>
          <a:p>
            <a:r>
              <a:rPr lang="nl-BE" dirty="0"/>
              <a:t>Association </a:t>
            </a:r>
            <a:r>
              <a:rPr lang="nl-BE" dirty="0" err="1"/>
              <a:t>rule</a:t>
            </a:r>
            <a:r>
              <a:rPr lang="nl-BE" dirty="0"/>
              <a:t> </a:t>
            </a:r>
            <a:r>
              <a:rPr lang="nl-BE" dirty="0" err="1"/>
              <a:t>learning</a:t>
            </a:r>
            <a:r>
              <a:rPr lang="nl-BE" dirty="0"/>
              <a:t> (ex. Market Basket Analysis)</a:t>
            </a:r>
          </a:p>
          <a:p>
            <a:pPr lvl="1"/>
            <a:r>
              <a:rPr lang="nl-BE" dirty="0" err="1"/>
              <a:t>Apriori</a:t>
            </a:r>
            <a:endParaRPr lang="nl-BE" dirty="0"/>
          </a:p>
          <a:p>
            <a:pPr lvl="1"/>
            <a:r>
              <a:rPr lang="nl-BE" dirty="0"/>
              <a:t>Eclat</a:t>
            </a:r>
          </a:p>
        </p:txBody>
      </p:sp>
      <p:sp>
        <p:nvSpPr>
          <p:cNvPr id="3" name="Title 2">
            <a:extLst>
              <a:ext uri="{FF2B5EF4-FFF2-40B4-BE49-F238E27FC236}">
                <a16:creationId xmlns:a16="http://schemas.microsoft.com/office/drawing/2014/main" id="{D141E37C-9BC5-4EC0-B53A-565DAAB2C8D7}"/>
              </a:ext>
            </a:extLst>
          </p:cNvPr>
          <p:cNvSpPr>
            <a:spLocks noGrp="1"/>
          </p:cNvSpPr>
          <p:nvPr>
            <p:ph type="ctrTitle"/>
          </p:nvPr>
        </p:nvSpPr>
        <p:spPr/>
        <p:txBody>
          <a:bodyPr/>
          <a:lstStyle/>
          <a:p>
            <a:r>
              <a:rPr lang="nl-BE" dirty="0" err="1"/>
              <a:t>Unsupervised</a:t>
            </a:r>
            <a:r>
              <a:rPr lang="nl-BE" dirty="0"/>
              <a:t> </a:t>
            </a:r>
            <a:r>
              <a:rPr lang="nl-BE" dirty="0" err="1"/>
              <a:t>learning</a:t>
            </a:r>
            <a:r>
              <a:rPr lang="nl-BE" dirty="0"/>
              <a:t>: </a:t>
            </a:r>
            <a:r>
              <a:rPr lang="nl-BE" dirty="0" err="1"/>
              <a:t>algorithms</a:t>
            </a:r>
            <a:endParaRPr lang="nl-BE" dirty="0"/>
          </a:p>
        </p:txBody>
      </p:sp>
      <p:sp>
        <p:nvSpPr>
          <p:cNvPr id="4" name="Text Placeholder 3">
            <a:extLst>
              <a:ext uri="{FF2B5EF4-FFF2-40B4-BE49-F238E27FC236}">
                <a16:creationId xmlns:a16="http://schemas.microsoft.com/office/drawing/2014/main" id="{6F60C991-402E-4667-876C-8CE13962A23E}"/>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59A4806E-05D9-4E80-82B1-15546A0EF0F6}"/>
              </a:ext>
            </a:extLst>
          </p:cNvPr>
          <p:cNvPicPr>
            <a:picLocks noChangeAspect="1"/>
          </p:cNvPicPr>
          <p:nvPr/>
        </p:nvPicPr>
        <p:blipFill>
          <a:blip r:embed="rId2"/>
          <a:stretch>
            <a:fillRect/>
          </a:stretch>
        </p:blipFill>
        <p:spPr>
          <a:xfrm>
            <a:off x="5667324" y="1394594"/>
            <a:ext cx="3476676" cy="2670490"/>
          </a:xfrm>
          <a:prstGeom prst="rect">
            <a:avLst/>
          </a:prstGeom>
        </p:spPr>
      </p:pic>
      <p:sp>
        <p:nvSpPr>
          <p:cNvPr id="6" name="TextBox 5">
            <a:extLst>
              <a:ext uri="{FF2B5EF4-FFF2-40B4-BE49-F238E27FC236}">
                <a16:creationId xmlns:a16="http://schemas.microsoft.com/office/drawing/2014/main" id="{7EFADAA3-B0DC-4564-8244-7BCF304C50E4}"/>
              </a:ext>
            </a:extLst>
          </p:cNvPr>
          <p:cNvSpPr txBox="1"/>
          <p:nvPr/>
        </p:nvSpPr>
        <p:spPr>
          <a:xfrm>
            <a:off x="5955825" y="4131914"/>
            <a:ext cx="3188175" cy="276999"/>
          </a:xfrm>
          <a:prstGeom prst="rect">
            <a:avLst/>
          </a:prstGeom>
          <a:noFill/>
        </p:spPr>
        <p:txBody>
          <a:bodyPr wrap="square" rtlCol="0">
            <a:spAutoFit/>
          </a:bodyPr>
          <a:lstStyle/>
          <a:p>
            <a:pPr algn="ctr"/>
            <a:r>
              <a:rPr lang="nl-BE" sz="1200" i="1" dirty="0"/>
              <a:t>Clustering </a:t>
            </a:r>
            <a:r>
              <a:rPr lang="nl-BE" sz="1200" i="1" dirty="0" err="1"/>
              <a:t>example</a:t>
            </a:r>
            <a:endParaRPr lang="nl-BE" i="1" dirty="0"/>
          </a:p>
        </p:txBody>
      </p:sp>
    </p:spTree>
    <p:extLst>
      <p:ext uri="{BB962C8B-B14F-4D97-AF65-F5344CB8AC3E}">
        <p14:creationId xmlns:p14="http://schemas.microsoft.com/office/powerpoint/2010/main" val="183901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F18EE-BA3A-4A5F-9434-901125256BFC}"/>
              </a:ext>
            </a:extLst>
          </p:cNvPr>
          <p:cNvSpPr>
            <a:spLocks noGrp="1"/>
          </p:cNvSpPr>
          <p:nvPr>
            <p:ph type="ctrTitle"/>
          </p:nvPr>
        </p:nvSpPr>
        <p:spPr>
          <a:xfrm>
            <a:off x="795338" y="741759"/>
            <a:ext cx="8440102" cy="613093"/>
          </a:xfrm>
        </p:spPr>
        <p:txBody>
          <a:bodyPr/>
          <a:lstStyle/>
          <a:p>
            <a:r>
              <a:rPr lang="nl-BE" dirty="0" err="1"/>
              <a:t>Unsupervised</a:t>
            </a:r>
            <a:r>
              <a:rPr lang="nl-BE" dirty="0"/>
              <a:t> </a:t>
            </a:r>
            <a:r>
              <a:rPr lang="nl-BE" dirty="0" err="1"/>
              <a:t>learning</a:t>
            </a:r>
            <a:r>
              <a:rPr lang="nl-BE" dirty="0"/>
              <a:t>: </a:t>
            </a:r>
            <a:r>
              <a:rPr lang="nl-BE" dirty="0" err="1"/>
              <a:t>anomaly</a:t>
            </a:r>
            <a:r>
              <a:rPr lang="nl-BE" dirty="0"/>
              <a:t> </a:t>
            </a:r>
            <a:r>
              <a:rPr lang="nl-BE" dirty="0" err="1"/>
              <a:t>detection</a:t>
            </a:r>
            <a:r>
              <a:rPr lang="nl-BE" dirty="0"/>
              <a:t> </a:t>
            </a:r>
          </a:p>
        </p:txBody>
      </p:sp>
      <p:sp>
        <p:nvSpPr>
          <p:cNvPr id="4" name="Text Placeholder 3">
            <a:extLst>
              <a:ext uri="{FF2B5EF4-FFF2-40B4-BE49-F238E27FC236}">
                <a16:creationId xmlns:a16="http://schemas.microsoft.com/office/drawing/2014/main" id="{13FAB624-317C-4655-A452-7F2049E0384B}"/>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CFB99980-4013-4224-8EA1-7C6C6D975594}"/>
              </a:ext>
            </a:extLst>
          </p:cNvPr>
          <p:cNvPicPr>
            <a:picLocks noChangeAspect="1"/>
          </p:cNvPicPr>
          <p:nvPr/>
        </p:nvPicPr>
        <p:blipFill>
          <a:blip r:embed="rId2"/>
          <a:stretch>
            <a:fillRect/>
          </a:stretch>
        </p:blipFill>
        <p:spPr>
          <a:xfrm>
            <a:off x="1048871" y="1402011"/>
            <a:ext cx="6880033" cy="3741489"/>
          </a:xfrm>
          <a:prstGeom prst="rect">
            <a:avLst/>
          </a:prstGeom>
        </p:spPr>
      </p:pic>
    </p:spTree>
    <p:extLst>
      <p:ext uri="{BB962C8B-B14F-4D97-AF65-F5344CB8AC3E}">
        <p14:creationId xmlns:p14="http://schemas.microsoft.com/office/powerpoint/2010/main" val="184182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C06F3-6873-4E63-8286-5387BEF61809}"/>
              </a:ext>
            </a:extLst>
          </p:cNvPr>
          <p:cNvSpPr>
            <a:spLocks noGrp="1"/>
          </p:cNvSpPr>
          <p:nvPr>
            <p:ph type="ctrTitle"/>
          </p:nvPr>
        </p:nvSpPr>
        <p:spPr/>
        <p:txBody>
          <a:bodyPr/>
          <a:lstStyle/>
          <a:p>
            <a:r>
              <a:rPr lang="nl-BE" dirty="0"/>
              <a:t>Semi-</a:t>
            </a:r>
            <a:r>
              <a:rPr lang="nl-BE" dirty="0" err="1"/>
              <a:t>supervised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7CD3D355-4CF1-4A86-A6EF-ED1DE33A588F}"/>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9B91B1CF-AAA1-47F7-853F-25FE847956E9}"/>
              </a:ext>
            </a:extLst>
          </p:cNvPr>
          <p:cNvPicPr>
            <a:picLocks noChangeAspect="1"/>
          </p:cNvPicPr>
          <p:nvPr/>
        </p:nvPicPr>
        <p:blipFill>
          <a:blip r:embed="rId2"/>
          <a:stretch>
            <a:fillRect/>
          </a:stretch>
        </p:blipFill>
        <p:spPr>
          <a:xfrm>
            <a:off x="795338" y="1488825"/>
            <a:ext cx="6215173" cy="3645071"/>
          </a:xfrm>
          <a:prstGeom prst="rect">
            <a:avLst/>
          </a:prstGeom>
        </p:spPr>
      </p:pic>
    </p:spTree>
    <p:extLst>
      <p:ext uri="{BB962C8B-B14F-4D97-AF65-F5344CB8AC3E}">
        <p14:creationId xmlns:p14="http://schemas.microsoft.com/office/powerpoint/2010/main" val="1847338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EFB25-4F33-4534-BFC5-E3CC52560BA8}"/>
              </a:ext>
            </a:extLst>
          </p:cNvPr>
          <p:cNvSpPr>
            <a:spLocks noGrp="1"/>
          </p:cNvSpPr>
          <p:nvPr>
            <p:ph type="ctrTitle"/>
          </p:nvPr>
        </p:nvSpPr>
        <p:spPr/>
        <p:txBody>
          <a:bodyPr/>
          <a:lstStyle/>
          <a:p>
            <a:r>
              <a:rPr lang="nl-BE" dirty="0" err="1"/>
              <a:t>Reinforcement</a:t>
            </a:r>
            <a:r>
              <a:rPr lang="nl-BE" dirty="0"/>
              <a:t> Learning</a:t>
            </a:r>
          </a:p>
        </p:txBody>
      </p:sp>
      <p:sp>
        <p:nvSpPr>
          <p:cNvPr id="4" name="Text Placeholder 3">
            <a:extLst>
              <a:ext uri="{FF2B5EF4-FFF2-40B4-BE49-F238E27FC236}">
                <a16:creationId xmlns:a16="http://schemas.microsoft.com/office/drawing/2014/main" id="{9514B831-2EDD-44F8-AB4D-EA525517F5B6}"/>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9A3B1703-4837-4FDC-8E62-C9F4AC584F7A}"/>
              </a:ext>
            </a:extLst>
          </p:cNvPr>
          <p:cNvPicPr>
            <a:picLocks noChangeAspect="1"/>
          </p:cNvPicPr>
          <p:nvPr/>
        </p:nvPicPr>
        <p:blipFill>
          <a:blip r:embed="rId2"/>
          <a:stretch>
            <a:fillRect/>
          </a:stretch>
        </p:blipFill>
        <p:spPr>
          <a:xfrm>
            <a:off x="941293" y="1354852"/>
            <a:ext cx="3909699" cy="3769797"/>
          </a:xfrm>
          <a:prstGeom prst="rect">
            <a:avLst/>
          </a:prstGeom>
        </p:spPr>
      </p:pic>
    </p:spTree>
    <p:extLst>
      <p:ext uri="{BB962C8B-B14F-4D97-AF65-F5344CB8AC3E}">
        <p14:creationId xmlns:p14="http://schemas.microsoft.com/office/powerpoint/2010/main" val="3704866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7E16EF-5FE6-4F92-A762-EF881B406F4E}"/>
              </a:ext>
            </a:extLst>
          </p:cNvPr>
          <p:cNvSpPr>
            <a:spLocks noGrp="1"/>
          </p:cNvSpPr>
          <p:nvPr>
            <p:ph type="sldNum" sz="quarter" idx="10"/>
          </p:nvPr>
        </p:nvSpPr>
        <p:spPr>
          <a:xfrm>
            <a:off x="6692620" y="4754380"/>
            <a:ext cx="2057400" cy="273844"/>
          </a:xfrm>
        </p:spPr>
        <p:txBody>
          <a:bodyPr/>
          <a:lstStyle/>
          <a:p>
            <a:fld id="{8FB96E0B-EFE7-45D6-956F-25B06329C030}" type="slidenum">
              <a:rPr lang="nl-BE" smtClean="0"/>
              <a:t>29</a:t>
            </a:fld>
            <a:endParaRPr lang="nl-BE"/>
          </a:p>
        </p:txBody>
      </p:sp>
      <p:pic>
        <p:nvPicPr>
          <p:cNvPr id="7" name="reinforcement learning">
            <a:hlinkClick r:id="" action="ppaction://media"/>
            <a:extLst>
              <a:ext uri="{FF2B5EF4-FFF2-40B4-BE49-F238E27FC236}">
                <a16:creationId xmlns:a16="http://schemas.microsoft.com/office/drawing/2014/main" id="{9E7F0ED8-2FD4-463B-97A2-8A59C2F8BBD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2893219" cy="5143500"/>
          </a:xfrm>
          <a:prstGeom prst="rect">
            <a:avLst/>
          </a:prstGeom>
        </p:spPr>
      </p:pic>
      <p:pic>
        <p:nvPicPr>
          <p:cNvPr id="13" name="robot">
            <a:hlinkClick r:id="" action="ppaction://media"/>
            <a:extLst>
              <a:ext uri="{FF2B5EF4-FFF2-40B4-BE49-F238E27FC236}">
                <a16:creationId xmlns:a16="http://schemas.microsoft.com/office/drawing/2014/main" id="{6DA0E239-BC14-4E89-B5A9-012EBD58896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264747" y="1836420"/>
            <a:ext cx="5879253" cy="3307080"/>
          </a:xfrm>
          <a:prstGeom prst="rect">
            <a:avLst/>
          </a:prstGeom>
        </p:spPr>
      </p:pic>
      <p:sp>
        <p:nvSpPr>
          <p:cNvPr id="8" name="Title 1">
            <a:extLst>
              <a:ext uri="{FF2B5EF4-FFF2-40B4-BE49-F238E27FC236}">
                <a16:creationId xmlns:a16="http://schemas.microsoft.com/office/drawing/2014/main" id="{C347771E-D30A-4753-88E2-EEEC49947A2A}"/>
              </a:ext>
            </a:extLst>
          </p:cNvPr>
          <p:cNvSpPr>
            <a:spLocks noGrp="1"/>
          </p:cNvSpPr>
          <p:nvPr>
            <p:ph type="title"/>
          </p:nvPr>
        </p:nvSpPr>
        <p:spPr>
          <a:xfrm>
            <a:off x="3264747" y="168612"/>
            <a:ext cx="5411338" cy="1112526"/>
          </a:xfrm>
        </p:spPr>
        <p:txBody>
          <a:bodyPr>
            <a:normAutofit fontScale="90000"/>
          </a:bodyPr>
          <a:lstStyle/>
          <a:p>
            <a:r>
              <a:rPr lang="nl-BE" dirty="0" err="1"/>
              <a:t>Beloningsgebaseerd</a:t>
            </a:r>
            <a:r>
              <a:rPr lang="nl-BE" dirty="0"/>
              <a:t> leren: voorbeelden</a:t>
            </a:r>
          </a:p>
        </p:txBody>
      </p:sp>
    </p:spTree>
    <p:extLst>
      <p:ext uri="{BB962C8B-B14F-4D97-AF65-F5344CB8AC3E}">
        <p14:creationId xmlns:p14="http://schemas.microsoft.com/office/powerpoint/2010/main" val="315952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79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7E5A-AFB1-422F-9398-6F4F5B0FEB2D}"/>
              </a:ext>
            </a:extLst>
          </p:cNvPr>
          <p:cNvSpPr>
            <a:spLocks noGrp="1"/>
          </p:cNvSpPr>
          <p:nvPr>
            <p:ph type="title"/>
          </p:nvPr>
        </p:nvSpPr>
        <p:spPr>
          <a:xfrm>
            <a:off x="441255" y="470730"/>
            <a:ext cx="5506165" cy="593846"/>
          </a:xfrm>
        </p:spPr>
        <p:txBody>
          <a:bodyPr>
            <a:normAutofit fontScale="90000"/>
          </a:bodyPr>
          <a:lstStyle/>
          <a:p>
            <a:r>
              <a:rPr lang="nl-BE" dirty="0"/>
              <a:t>Auteur van het boek: </a:t>
            </a:r>
          </a:p>
        </p:txBody>
      </p:sp>
      <p:sp>
        <p:nvSpPr>
          <p:cNvPr id="6" name="Slide Number Placeholder 5">
            <a:extLst>
              <a:ext uri="{FF2B5EF4-FFF2-40B4-BE49-F238E27FC236}">
                <a16:creationId xmlns:a16="http://schemas.microsoft.com/office/drawing/2014/main" id="{5EB3E558-1983-4C1E-965E-8B0B6A06258C}"/>
              </a:ext>
            </a:extLst>
          </p:cNvPr>
          <p:cNvSpPr>
            <a:spLocks noGrp="1"/>
          </p:cNvSpPr>
          <p:nvPr>
            <p:ph type="sldNum" sz="quarter" idx="10"/>
          </p:nvPr>
        </p:nvSpPr>
        <p:spPr>
          <a:xfrm>
            <a:off x="6692620" y="4754380"/>
            <a:ext cx="2057400" cy="273844"/>
          </a:xfrm>
        </p:spPr>
        <p:txBody>
          <a:bodyPr/>
          <a:lstStyle/>
          <a:p>
            <a:fld id="{8FB96E0B-EFE7-45D6-956F-25B06329C030}" type="slidenum">
              <a:rPr lang="nl-BE" smtClean="0"/>
              <a:t>3</a:t>
            </a:fld>
            <a:endParaRPr lang="nl-BE"/>
          </a:p>
        </p:txBody>
      </p:sp>
      <p:pic>
        <p:nvPicPr>
          <p:cNvPr id="8" name="Picture 7">
            <a:extLst>
              <a:ext uri="{FF2B5EF4-FFF2-40B4-BE49-F238E27FC236}">
                <a16:creationId xmlns:a16="http://schemas.microsoft.com/office/drawing/2014/main" id="{AA25BCCC-BC6D-4198-BE57-44BF0CD20448}"/>
              </a:ext>
            </a:extLst>
          </p:cNvPr>
          <p:cNvPicPr>
            <a:picLocks noChangeAspect="1"/>
          </p:cNvPicPr>
          <p:nvPr/>
        </p:nvPicPr>
        <p:blipFill>
          <a:blip r:embed="rId2"/>
          <a:stretch>
            <a:fillRect/>
          </a:stretch>
        </p:blipFill>
        <p:spPr>
          <a:xfrm>
            <a:off x="940377" y="1425747"/>
            <a:ext cx="4507923" cy="3289142"/>
          </a:xfrm>
          <a:prstGeom prst="rect">
            <a:avLst/>
          </a:prstGeom>
        </p:spPr>
      </p:pic>
      <p:pic>
        <p:nvPicPr>
          <p:cNvPr id="3" name="Picture 2">
            <a:extLst>
              <a:ext uri="{FF2B5EF4-FFF2-40B4-BE49-F238E27FC236}">
                <a16:creationId xmlns:a16="http://schemas.microsoft.com/office/drawing/2014/main" id="{E722F54E-732B-4C71-8C06-966CE8B7BDF5}"/>
              </a:ext>
            </a:extLst>
          </p:cNvPr>
          <p:cNvPicPr>
            <a:picLocks noChangeAspect="1"/>
          </p:cNvPicPr>
          <p:nvPr/>
        </p:nvPicPr>
        <p:blipFill>
          <a:blip r:embed="rId3"/>
          <a:stretch>
            <a:fillRect/>
          </a:stretch>
        </p:blipFill>
        <p:spPr>
          <a:xfrm>
            <a:off x="5715000" y="0"/>
            <a:ext cx="3429000" cy="5143500"/>
          </a:xfrm>
          <a:prstGeom prst="rect">
            <a:avLst/>
          </a:prstGeom>
        </p:spPr>
      </p:pic>
    </p:spTree>
    <p:extLst>
      <p:ext uri="{BB962C8B-B14F-4D97-AF65-F5344CB8AC3E}">
        <p14:creationId xmlns:p14="http://schemas.microsoft.com/office/powerpoint/2010/main" val="1432136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ECA1-B7FF-4250-BBCE-AB13E79733A4}"/>
              </a:ext>
            </a:extLst>
          </p:cNvPr>
          <p:cNvSpPr>
            <a:spLocks noGrp="1"/>
          </p:cNvSpPr>
          <p:nvPr>
            <p:ph type="title"/>
          </p:nvPr>
        </p:nvSpPr>
        <p:spPr>
          <a:xfrm>
            <a:off x="467915" y="465535"/>
            <a:ext cx="8208170" cy="593846"/>
          </a:xfrm>
        </p:spPr>
        <p:txBody>
          <a:bodyPr>
            <a:normAutofit fontScale="90000"/>
          </a:bodyPr>
          <a:lstStyle/>
          <a:p>
            <a:r>
              <a:rPr lang="nl-BE" sz="4400" dirty="0" err="1"/>
              <a:t>Supervised</a:t>
            </a:r>
            <a:r>
              <a:rPr lang="nl-BE" sz="4400" dirty="0"/>
              <a:t>/</a:t>
            </a:r>
            <a:r>
              <a:rPr lang="nl-BE" sz="4400" dirty="0" err="1"/>
              <a:t>Unsupervised</a:t>
            </a:r>
            <a:r>
              <a:rPr lang="nl-BE" sz="4400" dirty="0"/>
              <a:t>/</a:t>
            </a:r>
            <a:br>
              <a:rPr lang="nl-BE" sz="4400" dirty="0"/>
            </a:br>
            <a:r>
              <a:rPr lang="nl-BE" sz="4400" dirty="0" err="1"/>
              <a:t>Reinforcement</a:t>
            </a:r>
            <a:r>
              <a:rPr lang="nl-BE" sz="4400" dirty="0"/>
              <a:t> Learning : s</a:t>
            </a:r>
            <a:r>
              <a:rPr lang="nl-BE" dirty="0"/>
              <a:t>amengevat</a:t>
            </a:r>
          </a:p>
        </p:txBody>
      </p:sp>
      <p:pic>
        <p:nvPicPr>
          <p:cNvPr id="8" name="Content Placeholder 7">
            <a:extLst>
              <a:ext uri="{FF2B5EF4-FFF2-40B4-BE49-F238E27FC236}">
                <a16:creationId xmlns:a16="http://schemas.microsoft.com/office/drawing/2014/main" id="{2D68FA36-A719-49A7-85AF-24728D2D27FE}"/>
              </a:ext>
            </a:extLst>
          </p:cNvPr>
          <p:cNvPicPr>
            <a:picLocks noGrp="1" noChangeAspect="1"/>
          </p:cNvPicPr>
          <p:nvPr>
            <p:ph idx="1"/>
          </p:nvPr>
        </p:nvPicPr>
        <p:blipFill>
          <a:blip r:embed="rId2"/>
          <a:stretch>
            <a:fillRect/>
          </a:stretch>
        </p:blipFill>
        <p:spPr>
          <a:xfrm>
            <a:off x="864303" y="1435930"/>
            <a:ext cx="6030468" cy="3346210"/>
          </a:xfrm>
        </p:spPr>
      </p:pic>
      <p:sp>
        <p:nvSpPr>
          <p:cNvPr id="6" name="Slide Number Placeholder 5">
            <a:extLst>
              <a:ext uri="{FF2B5EF4-FFF2-40B4-BE49-F238E27FC236}">
                <a16:creationId xmlns:a16="http://schemas.microsoft.com/office/drawing/2014/main" id="{AA17E6C1-5E98-4F7B-BEE6-6020EB10346A}"/>
              </a:ext>
            </a:extLst>
          </p:cNvPr>
          <p:cNvSpPr>
            <a:spLocks noGrp="1"/>
          </p:cNvSpPr>
          <p:nvPr>
            <p:ph type="sldNum" sz="quarter" idx="10"/>
          </p:nvPr>
        </p:nvSpPr>
        <p:spPr>
          <a:xfrm>
            <a:off x="6692620" y="4754380"/>
            <a:ext cx="2057400" cy="273844"/>
          </a:xfrm>
        </p:spPr>
        <p:txBody>
          <a:bodyPr/>
          <a:lstStyle/>
          <a:p>
            <a:fld id="{8FB96E0B-EFE7-45D6-956F-25B06329C030}" type="slidenum">
              <a:rPr lang="nl-BE" smtClean="0"/>
              <a:t>30</a:t>
            </a:fld>
            <a:endParaRPr lang="nl-BE"/>
          </a:p>
        </p:txBody>
      </p:sp>
    </p:spTree>
    <p:extLst>
      <p:ext uri="{BB962C8B-B14F-4D97-AF65-F5344CB8AC3E}">
        <p14:creationId xmlns:p14="http://schemas.microsoft.com/office/powerpoint/2010/main" val="4069882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ECE566-674A-44AB-9D03-A15BC371DEEA}"/>
              </a:ext>
            </a:extLst>
          </p:cNvPr>
          <p:cNvSpPr>
            <a:spLocks noGrp="1"/>
          </p:cNvSpPr>
          <p:nvPr>
            <p:ph idx="1"/>
          </p:nvPr>
        </p:nvSpPr>
        <p:spPr>
          <a:xfrm>
            <a:off x="795338" y="1488825"/>
            <a:ext cx="8229600" cy="2217481"/>
          </a:xfrm>
        </p:spPr>
        <p:txBody>
          <a:bodyPr/>
          <a:lstStyle/>
          <a:p>
            <a:r>
              <a:rPr lang="en-US" dirty="0"/>
              <a:t>Classify Machine Learning systems based on whether the system can learn incrementally from a stream of incoming data</a:t>
            </a:r>
            <a:endParaRPr lang="nl-BE" dirty="0"/>
          </a:p>
        </p:txBody>
      </p:sp>
      <p:sp>
        <p:nvSpPr>
          <p:cNvPr id="3" name="Title 2">
            <a:extLst>
              <a:ext uri="{FF2B5EF4-FFF2-40B4-BE49-F238E27FC236}">
                <a16:creationId xmlns:a16="http://schemas.microsoft.com/office/drawing/2014/main" id="{9780F574-4580-4545-A619-DF6AA54AE6A7}"/>
              </a:ext>
            </a:extLst>
          </p:cNvPr>
          <p:cNvSpPr>
            <a:spLocks noGrp="1"/>
          </p:cNvSpPr>
          <p:nvPr>
            <p:ph type="ctrTitle"/>
          </p:nvPr>
        </p:nvSpPr>
        <p:spPr>
          <a:xfrm>
            <a:off x="795338" y="741759"/>
            <a:ext cx="8348662" cy="613093"/>
          </a:xfrm>
        </p:spPr>
        <p:txBody>
          <a:bodyPr>
            <a:normAutofit fontScale="90000"/>
          </a:bodyPr>
          <a:lstStyle/>
          <a:p>
            <a:r>
              <a:rPr lang="nl-BE" dirty="0"/>
              <a:t>Batch </a:t>
            </a:r>
            <a:r>
              <a:rPr lang="nl-BE" dirty="0" err="1"/>
              <a:t>and</a:t>
            </a:r>
            <a:r>
              <a:rPr lang="nl-BE" dirty="0"/>
              <a:t> Online Learning</a:t>
            </a:r>
            <a:br>
              <a:rPr lang="nl-BE" dirty="0"/>
            </a:br>
            <a:endParaRPr lang="nl-BE" dirty="0"/>
          </a:p>
        </p:txBody>
      </p:sp>
      <p:sp>
        <p:nvSpPr>
          <p:cNvPr id="4" name="Text Placeholder 3">
            <a:extLst>
              <a:ext uri="{FF2B5EF4-FFF2-40B4-BE49-F238E27FC236}">
                <a16:creationId xmlns:a16="http://schemas.microsoft.com/office/drawing/2014/main" id="{E83453B3-F09D-4D19-A572-705CFF779277}"/>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910528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E1D2F0-931B-4521-86D1-70761C3BEE02}"/>
              </a:ext>
            </a:extLst>
          </p:cNvPr>
          <p:cNvSpPr>
            <a:spLocks noGrp="1"/>
          </p:cNvSpPr>
          <p:nvPr>
            <p:ph idx="1"/>
          </p:nvPr>
        </p:nvSpPr>
        <p:spPr>
          <a:xfrm>
            <a:off x="795338" y="1493519"/>
            <a:ext cx="8229600" cy="3411968"/>
          </a:xfrm>
        </p:spPr>
        <p:txBody>
          <a:bodyPr>
            <a:normAutofit lnSpcReduction="10000"/>
          </a:bodyPr>
          <a:lstStyle/>
          <a:p>
            <a:r>
              <a:rPr lang="en-US" dirty="0"/>
              <a:t>System is incapable of learning incrementally</a:t>
            </a:r>
          </a:p>
          <a:p>
            <a:r>
              <a:rPr lang="nl-BE" dirty="0"/>
              <a:t>It </a:t>
            </a:r>
            <a:r>
              <a:rPr lang="en-US" dirty="0"/>
              <a:t>must be trained using all the available data</a:t>
            </a:r>
          </a:p>
          <a:p>
            <a:r>
              <a:rPr lang="en-US" dirty="0"/>
              <a:t>Takes a lot of time and computing resources </a:t>
            </a:r>
            <a:br>
              <a:rPr lang="en-US" dirty="0"/>
            </a:br>
            <a:r>
              <a:rPr lang="en-US" dirty="0">
                <a:sym typeface="Wingdings" panose="05000000000000000000" pitchFamily="2" charset="2"/>
              </a:rPr>
              <a:t> done offline (“offline learning”)</a:t>
            </a:r>
            <a:endParaRPr lang="en-US" dirty="0"/>
          </a:p>
          <a:p>
            <a:r>
              <a:rPr lang="nl-BE" dirty="0"/>
              <a:t>New data = </a:t>
            </a:r>
            <a:r>
              <a:rPr lang="nl-BE" dirty="0" err="1"/>
              <a:t>retraining</a:t>
            </a:r>
            <a:endParaRPr lang="nl-BE" dirty="0"/>
          </a:p>
          <a:p>
            <a:r>
              <a:rPr lang="nl-BE" dirty="0" err="1"/>
              <a:t>This</a:t>
            </a:r>
            <a:r>
              <a:rPr lang="nl-BE" dirty="0"/>
              <a:t> </a:t>
            </a:r>
            <a:r>
              <a:rPr lang="nl-BE" dirty="0" err="1"/>
              <a:t>process</a:t>
            </a:r>
            <a:r>
              <a:rPr lang="nl-BE" dirty="0"/>
              <a:t> </a:t>
            </a:r>
            <a:r>
              <a:rPr lang="nl-BE" dirty="0" err="1"/>
              <a:t>can</a:t>
            </a:r>
            <a:r>
              <a:rPr lang="nl-BE" dirty="0"/>
              <a:t> </a:t>
            </a:r>
            <a:r>
              <a:rPr lang="nl-BE" dirty="0" err="1"/>
              <a:t>be</a:t>
            </a:r>
            <a:r>
              <a:rPr lang="nl-BE" dirty="0"/>
              <a:t> </a:t>
            </a:r>
            <a:r>
              <a:rPr lang="nl-BE" dirty="0" err="1"/>
              <a:t>automated</a:t>
            </a:r>
            <a:r>
              <a:rPr lang="nl-BE" dirty="0"/>
              <a:t> </a:t>
            </a:r>
            <a:r>
              <a:rPr lang="nl-BE" dirty="0" err="1"/>
              <a:t>fairly</a:t>
            </a:r>
            <a:r>
              <a:rPr lang="nl-BE" dirty="0"/>
              <a:t> </a:t>
            </a:r>
            <a:r>
              <a:rPr lang="nl-BE" dirty="0" err="1"/>
              <a:t>easily</a:t>
            </a:r>
            <a:r>
              <a:rPr lang="nl-BE" dirty="0"/>
              <a:t> </a:t>
            </a:r>
            <a:br>
              <a:rPr lang="nl-BE" dirty="0"/>
            </a:br>
            <a:r>
              <a:rPr lang="nl-BE" dirty="0"/>
              <a:t>(</a:t>
            </a:r>
            <a:r>
              <a:rPr lang="nl-BE" dirty="0" err="1"/>
              <a:t>see</a:t>
            </a:r>
            <a:r>
              <a:rPr lang="nl-BE" dirty="0"/>
              <a:t> fig. 1.13)</a:t>
            </a:r>
          </a:p>
        </p:txBody>
      </p:sp>
      <p:sp>
        <p:nvSpPr>
          <p:cNvPr id="3" name="Title 2">
            <a:extLst>
              <a:ext uri="{FF2B5EF4-FFF2-40B4-BE49-F238E27FC236}">
                <a16:creationId xmlns:a16="http://schemas.microsoft.com/office/drawing/2014/main" id="{D160E50B-C061-40A8-BC75-096BFF83556B}"/>
              </a:ext>
            </a:extLst>
          </p:cNvPr>
          <p:cNvSpPr>
            <a:spLocks noGrp="1"/>
          </p:cNvSpPr>
          <p:nvPr>
            <p:ph type="ctrTitle"/>
          </p:nvPr>
        </p:nvSpPr>
        <p:spPr/>
        <p:txBody>
          <a:bodyPr/>
          <a:lstStyle/>
          <a:p>
            <a:r>
              <a:rPr lang="nl-BE" dirty="0"/>
              <a:t>Batch </a:t>
            </a:r>
            <a:r>
              <a:rPr lang="nl-BE" dirty="0" err="1"/>
              <a:t>learning</a:t>
            </a:r>
            <a:endParaRPr lang="nl-BE" dirty="0"/>
          </a:p>
        </p:txBody>
      </p:sp>
      <p:sp>
        <p:nvSpPr>
          <p:cNvPr id="4" name="Text Placeholder 3">
            <a:extLst>
              <a:ext uri="{FF2B5EF4-FFF2-40B4-BE49-F238E27FC236}">
                <a16:creationId xmlns:a16="http://schemas.microsoft.com/office/drawing/2014/main" id="{3EE83468-F047-4917-BEC4-0E864527931C}"/>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3506615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D9892B-FA24-4CA1-BC2D-5EDB1A0B79A8}"/>
              </a:ext>
            </a:extLst>
          </p:cNvPr>
          <p:cNvSpPr>
            <a:spLocks noGrp="1"/>
          </p:cNvSpPr>
          <p:nvPr>
            <p:ph idx="1"/>
          </p:nvPr>
        </p:nvSpPr>
        <p:spPr/>
        <p:txBody>
          <a:bodyPr>
            <a:normAutofit lnSpcReduction="10000"/>
          </a:bodyPr>
          <a:lstStyle/>
          <a:p>
            <a:r>
              <a:rPr lang="nl-BE" dirty="0"/>
              <a:t>System is </a:t>
            </a:r>
            <a:r>
              <a:rPr lang="nl-BE" dirty="0" err="1"/>
              <a:t>trained</a:t>
            </a:r>
            <a:r>
              <a:rPr lang="nl-BE" dirty="0"/>
              <a:t> </a:t>
            </a:r>
            <a:r>
              <a:rPr lang="en-US" dirty="0"/>
              <a:t>incrementally by feeding it data instances sequentially, either individually or in small groups called </a:t>
            </a:r>
            <a:r>
              <a:rPr lang="en-US" i="1" dirty="0"/>
              <a:t>minibatches</a:t>
            </a:r>
            <a:r>
              <a:rPr lang="en-US" dirty="0"/>
              <a:t>.</a:t>
            </a:r>
          </a:p>
          <a:p>
            <a:r>
              <a:rPr lang="en-US" dirty="0"/>
              <a:t>Each learning step is fast and cheap, so the system can learn about new data on the fly, as it arrives</a:t>
            </a:r>
            <a:endParaRPr lang="nl-BE" dirty="0"/>
          </a:p>
        </p:txBody>
      </p:sp>
      <p:sp>
        <p:nvSpPr>
          <p:cNvPr id="3" name="Title 2">
            <a:extLst>
              <a:ext uri="{FF2B5EF4-FFF2-40B4-BE49-F238E27FC236}">
                <a16:creationId xmlns:a16="http://schemas.microsoft.com/office/drawing/2014/main" id="{4897BD14-1F76-4230-BBC6-B20ED5CB0998}"/>
              </a:ext>
            </a:extLst>
          </p:cNvPr>
          <p:cNvSpPr>
            <a:spLocks noGrp="1"/>
          </p:cNvSpPr>
          <p:nvPr>
            <p:ph type="ctrTitle"/>
          </p:nvPr>
        </p:nvSpPr>
        <p:spPr/>
        <p:txBody>
          <a:bodyPr/>
          <a:lstStyle/>
          <a:p>
            <a:r>
              <a:rPr lang="nl-BE" dirty="0"/>
              <a:t>Online </a:t>
            </a:r>
            <a:r>
              <a:rPr lang="nl-BE" dirty="0" err="1"/>
              <a:t>learning</a:t>
            </a:r>
            <a:endParaRPr lang="nl-BE" dirty="0"/>
          </a:p>
        </p:txBody>
      </p:sp>
      <p:sp>
        <p:nvSpPr>
          <p:cNvPr id="4" name="Text Placeholder 3">
            <a:extLst>
              <a:ext uri="{FF2B5EF4-FFF2-40B4-BE49-F238E27FC236}">
                <a16:creationId xmlns:a16="http://schemas.microsoft.com/office/drawing/2014/main" id="{9C6A91E0-4478-40ED-A862-1F6050DD2443}"/>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59683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6AF2C-8512-4C83-9843-DF4D29A7F802}"/>
              </a:ext>
            </a:extLst>
          </p:cNvPr>
          <p:cNvSpPr>
            <a:spLocks noGrp="1"/>
          </p:cNvSpPr>
          <p:nvPr>
            <p:ph type="ctrTitle"/>
          </p:nvPr>
        </p:nvSpPr>
        <p:spPr/>
        <p:txBody>
          <a:bodyPr/>
          <a:lstStyle/>
          <a:p>
            <a:r>
              <a:rPr lang="nl-BE" dirty="0"/>
              <a:t>Online </a:t>
            </a:r>
            <a:r>
              <a:rPr lang="nl-BE" dirty="0" err="1"/>
              <a:t>learning</a:t>
            </a:r>
            <a:endParaRPr lang="nl-BE" dirty="0"/>
          </a:p>
        </p:txBody>
      </p:sp>
      <p:sp>
        <p:nvSpPr>
          <p:cNvPr id="4" name="Text Placeholder 3">
            <a:extLst>
              <a:ext uri="{FF2B5EF4-FFF2-40B4-BE49-F238E27FC236}">
                <a16:creationId xmlns:a16="http://schemas.microsoft.com/office/drawing/2014/main" id="{F5B3578C-9D2F-48CA-8066-6DE509C46205}"/>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6A908F15-75B3-4EB6-B470-28AD7F67CE9F}"/>
              </a:ext>
            </a:extLst>
          </p:cNvPr>
          <p:cNvPicPr>
            <a:picLocks noChangeAspect="1"/>
          </p:cNvPicPr>
          <p:nvPr/>
        </p:nvPicPr>
        <p:blipFill>
          <a:blip r:embed="rId2"/>
          <a:stretch>
            <a:fillRect/>
          </a:stretch>
        </p:blipFill>
        <p:spPr>
          <a:xfrm>
            <a:off x="892884" y="1354852"/>
            <a:ext cx="6674491" cy="3788648"/>
          </a:xfrm>
          <a:prstGeom prst="rect">
            <a:avLst/>
          </a:prstGeom>
        </p:spPr>
      </p:pic>
    </p:spTree>
    <p:extLst>
      <p:ext uri="{BB962C8B-B14F-4D97-AF65-F5344CB8AC3E}">
        <p14:creationId xmlns:p14="http://schemas.microsoft.com/office/powerpoint/2010/main" val="56938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ECE566-674A-44AB-9D03-A15BC371DEEA}"/>
              </a:ext>
            </a:extLst>
          </p:cNvPr>
          <p:cNvSpPr>
            <a:spLocks noGrp="1"/>
          </p:cNvSpPr>
          <p:nvPr>
            <p:ph idx="1"/>
          </p:nvPr>
        </p:nvSpPr>
        <p:spPr>
          <a:xfrm>
            <a:off x="796926" y="1488825"/>
            <a:ext cx="8229600" cy="3370116"/>
          </a:xfrm>
        </p:spPr>
        <p:txBody>
          <a:bodyPr>
            <a:normAutofit fontScale="85000" lnSpcReduction="10000"/>
          </a:bodyPr>
          <a:lstStyle/>
          <a:p>
            <a:r>
              <a:rPr lang="en-US" dirty="0"/>
              <a:t>Categorize Machine Learning systems by how they </a:t>
            </a:r>
            <a:r>
              <a:rPr lang="en-US" i="1" dirty="0"/>
              <a:t>generalize</a:t>
            </a:r>
            <a:r>
              <a:rPr lang="en-US" dirty="0"/>
              <a:t>. </a:t>
            </a:r>
          </a:p>
          <a:p>
            <a:r>
              <a:rPr lang="en-US" dirty="0"/>
              <a:t>Most Machine Learning tasks are about making predictions.</a:t>
            </a:r>
          </a:p>
          <a:p>
            <a:pPr lvl="1"/>
            <a:r>
              <a:rPr lang="en-US" dirty="0">
                <a:sym typeface="Wingdings" panose="05000000000000000000" pitchFamily="2" charset="2"/>
              </a:rPr>
              <a:t>G</a:t>
            </a:r>
            <a:r>
              <a:rPr lang="en-US" dirty="0"/>
              <a:t>iven a number of training examples, the system needs to be able to make good predictions for examples it has never seen before. Having a good performance measure on the training data is good, but insufficient; the true goal is to perform well on new instances.</a:t>
            </a:r>
          </a:p>
          <a:p>
            <a:pPr lvl="1"/>
            <a:r>
              <a:rPr lang="nl-BE" dirty="0"/>
              <a:t>2 </a:t>
            </a:r>
            <a:r>
              <a:rPr lang="en-US" dirty="0"/>
              <a:t>main approaches to generalization: instance-based learning and model-based learning.</a:t>
            </a:r>
            <a:endParaRPr lang="nl-BE" dirty="0"/>
          </a:p>
        </p:txBody>
      </p:sp>
      <p:sp>
        <p:nvSpPr>
          <p:cNvPr id="3" name="Title 2">
            <a:extLst>
              <a:ext uri="{FF2B5EF4-FFF2-40B4-BE49-F238E27FC236}">
                <a16:creationId xmlns:a16="http://schemas.microsoft.com/office/drawing/2014/main" id="{9780F574-4580-4545-A619-DF6AA54AE6A7}"/>
              </a:ext>
            </a:extLst>
          </p:cNvPr>
          <p:cNvSpPr>
            <a:spLocks noGrp="1"/>
          </p:cNvSpPr>
          <p:nvPr>
            <p:ph type="ctrTitle"/>
          </p:nvPr>
        </p:nvSpPr>
        <p:spPr>
          <a:xfrm>
            <a:off x="795338" y="741760"/>
            <a:ext cx="8348662" cy="608326"/>
          </a:xfrm>
        </p:spPr>
        <p:txBody>
          <a:bodyPr>
            <a:noAutofit/>
          </a:bodyPr>
          <a:lstStyle/>
          <a:p>
            <a:r>
              <a:rPr lang="nl-BE" dirty="0" err="1"/>
              <a:t>Instance-Based</a:t>
            </a:r>
            <a:r>
              <a:rPr lang="nl-BE" dirty="0"/>
              <a:t> vs. Model-</a:t>
            </a:r>
            <a:r>
              <a:rPr lang="nl-BE" dirty="0" err="1"/>
              <a:t>Based</a:t>
            </a:r>
            <a:r>
              <a:rPr lang="nl-BE" dirty="0"/>
              <a:t> Learning</a:t>
            </a:r>
            <a:br>
              <a:rPr lang="nl-BE" dirty="0"/>
            </a:br>
            <a:br>
              <a:rPr lang="nl-BE" dirty="0"/>
            </a:br>
            <a:endParaRPr lang="nl-BE" dirty="0"/>
          </a:p>
        </p:txBody>
      </p:sp>
      <p:sp>
        <p:nvSpPr>
          <p:cNvPr id="4" name="Text Placeholder 3">
            <a:extLst>
              <a:ext uri="{FF2B5EF4-FFF2-40B4-BE49-F238E27FC236}">
                <a16:creationId xmlns:a16="http://schemas.microsoft.com/office/drawing/2014/main" id="{E83453B3-F09D-4D19-A572-705CFF779277}"/>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693842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BC0ED-16F4-4A6F-9C51-FD00F24D0723}"/>
              </a:ext>
            </a:extLst>
          </p:cNvPr>
          <p:cNvSpPr>
            <a:spLocks noGrp="1"/>
          </p:cNvSpPr>
          <p:nvPr>
            <p:ph idx="1"/>
          </p:nvPr>
        </p:nvSpPr>
        <p:spPr>
          <a:xfrm>
            <a:off x="795338" y="1493519"/>
            <a:ext cx="8229600" cy="1975822"/>
          </a:xfrm>
        </p:spPr>
        <p:txBody>
          <a:bodyPr/>
          <a:lstStyle/>
          <a:p>
            <a:r>
              <a:rPr lang="nl-BE" dirty="0" err="1"/>
              <a:t>Classify</a:t>
            </a:r>
            <a:r>
              <a:rPr lang="nl-BE" dirty="0"/>
              <a:t> </a:t>
            </a:r>
            <a:r>
              <a:rPr lang="nl-BE" dirty="0" err="1"/>
              <a:t>according</a:t>
            </a:r>
            <a:r>
              <a:rPr lang="nl-BE" dirty="0"/>
              <a:t> </a:t>
            </a:r>
            <a:r>
              <a:rPr lang="nl-BE" dirty="0" err="1"/>
              <a:t>to</a:t>
            </a:r>
            <a:r>
              <a:rPr lang="nl-BE" dirty="0"/>
              <a:t> </a:t>
            </a:r>
            <a:r>
              <a:rPr lang="nl-BE" dirty="0" err="1"/>
              <a:t>measure</a:t>
            </a:r>
            <a:r>
              <a:rPr lang="nl-BE" dirty="0"/>
              <a:t> of </a:t>
            </a:r>
            <a:r>
              <a:rPr lang="nl-BE" dirty="0" err="1"/>
              <a:t>similarity</a:t>
            </a:r>
            <a:endParaRPr lang="nl-BE" dirty="0"/>
          </a:p>
          <a:p>
            <a:r>
              <a:rPr lang="en-US" dirty="0"/>
              <a:t>Example: flag an email as spam if it has many words in common with a known spam email.</a:t>
            </a:r>
            <a:endParaRPr lang="nl-BE" dirty="0"/>
          </a:p>
        </p:txBody>
      </p:sp>
      <p:sp>
        <p:nvSpPr>
          <p:cNvPr id="3" name="Title 2">
            <a:extLst>
              <a:ext uri="{FF2B5EF4-FFF2-40B4-BE49-F238E27FC236}">
                <a16:creationId xmlns:a16="http://schemas.microsoft.com/office/drawing/2014/main" id="{057CCDD2-C330-4F5C-8A96-C025927121BF}"/>
              </a:ext>
            </a:extLst>
          </p:cNvPr>
          <p:cNvSpPr>
            <a:spLocks noGrp="1"/>
          </p:cNvSpPr>
          <p:nvPr>
            <p:ph type="ctrTitle"/>
          </p:nvPr>
        </p:nvSpPr>
        <p:spPr/>
        <p:txBody>
          <a:bodyPr/>
          <a:lstStyle/>
          <a:p>
            <a:r>
              <a:rPr lang="nl-BE" dirty="0" err="1"/>
              <a:t>Instance</a:t>
            </a:r>
            <a:r>
              <a:rPr lang="nl-BE" dirty="0"/>
              <a:t> </a:t>
            </a:r>
            <a:r>
              <a:rPr lang="nl-BE" dirty="0" err="1"/>
              <a:t>based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A8184D66-F5CA-4BBE-92BD-E6782618998D}"/>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311293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7CCDD2-C330-4F5C-8A96-C025927121BF}"/>
              </a:ext>
            </a:extLst>
          </p:cNvPr>
          <p:cNvSpPr>
            <a:spLocks noGrp="1"/>
          </p:cNvSpPr>
          <p:nvPr>
            <p:ph type="ctrTitle"/>
          </p:nvPr>
        </p:nvSpPr>
        <p:spPr/>
        <p:txBody>
          <a:bodyPr/>
          <a:lstStyle/>
          <a:p>
            <a:r>
              <a:rPr lang="nl-BE" dirty="0" err="1"/>
              <a:t>Instance</a:t>
            </a:r>
            <a:r>
              <a:rPr lang="nl-BE" dirty="0"/>
              <a:t> </a:t>
            </a:r>
            <a:r>
              <a:rPr lang="nl-BE" dirty="0" err="1"/>
              <a:t>based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A8184D66-F5CA-4BBE-92BD-E6782618998D}"/>
              </a:ext>
            </a:extLst>
          </p:cNvPr>
          <p:cNvSpPr>
            <a:spLocks noGrp="1"/>
          </p:cNvSpPr>
          <p:nvPr>
            <p:ph type="body" sz="quarter" idx="12"/>
          </p:nvPr>
        </p:nvSpPr>
        <p:spPr/>
        <p:txBody>
          <a:bodyPr/>
          <a:lstStyle/>
          <a:p>
            <a:endParaRPr lang="nl-BE"/>
          </a:p>
        </p:txBody>
      </p:sp>
      <p:pic>
        <p:nvPicPr>
          <p:cNvPr id="7" name="Picture 6">
            <a:extLst>
              <a:ext uri="{FF2B5EF4-FFF2-40B4-BE49-F238E27FC236}">
                <a16:creationId xmlns:a16="http://schemas.microsoft.com/office/drawing/2014/main" id="{2BDFB2E4-62A7-4502-9501-D87216D0B975}"/>
              </a:ext>
            </a:extLst>
          </p:cNvPr>
          <p:cNvPicPr>
            <a:picLocks noChangeAspect="1"/>
          </p:cNvPicPr>
          <p:nvPr/>
        </p:nvPicPr>
        <p:blipFill>
          <a:blip r:embed="rId2"/>
          <a:stretch>
            <a:fillRect/>
          </a:stretch>
        </p:blipFill>
        <p:spPr>
          <a:xfrm>
            <a:off x="795338" y="1488825"/>
            <a:ext cx="6750424" cy="3643846"/>
          </a:xfrm>
          <a:prstGeom prst="rect">
            <a:avLst/>
          </a:prstGeom>
        </p:spPr>
      </p:pic>
    </p:spTree>
    <p:extLst>
      <p:ext uri="{BB962C8B-B14F-4D97-AF65-F5344CB8AC3E}">
        <p14:creationId xmlns:p14="http://schemas.microsoft.com/office/powerpoint/2010/main" val="3979951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A878F-38AA-4E87-9249-0D6737A127CD}"/>
              </a:ext>
            </a:extLst>
          </p:cNvPr>
          <p:cNvSpPr>
            <a:spLocks noGrp="1"/>
          </p:cNvSpPr>
          <p:nvPr>
            <p:ph idx="1"/>
          </p:nvPr>
        </p:nvSpPr>
        <p:spPr/>
        <p:txBody>
          <a:bodyPr/>
          <a:lstStyle/>
          <a:p>
            <a:r>
              <a:rPr lang="en-US" dirty="0"/>
              <a:t>Build a model of these examples and then use that model to make predictions.</a:t>
            </a:r>
            <a:endParaRPr lang="nl-BE" dirty="0"/>
          </a:p>
        </p:txBody>
      </p:sp>
      <p:sp>
        <p:nvSpPr>
          <p:cNvPr id="3" name="Title 2">
            <a:extLst>
              <a:ext uri="{FF2B5EF4-FFF2-40B4-BE49-F238E27FC236}">
                <a16:creationId xmlns:a16="http://schemas.microsoft.com/office/drawing/2014/main" id="{BA806466-2AF0-4CC1-87DA-307BA7B32496}"/>
              </a:ext>
            </a:extLst>
          </p:cNvPr>
          <p:cNvSpPr>
            <a:spLocks noGrp="1"/>
          </p:cNvSpPr>
          <p:nvPr>
            <p:ph type="ctrTitle"/>
          </p:nvPr>
        </p:nvSpPr>
        <p:spPr/>
        <p:txBody>
          <a:bodyPr/>
          <a:lstStyle/>
          <a:p>
            <a:r>
              <a:rPr lang="nl-BE" dirty="0"/>
              <a:t>Model-</a:t>
            </a:r>
            <a:r>
              <a:rPr lang="nl-BE" dirty="0" err="1"/>
              <a:t>based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939FAB79-72EC-4F6D-88F8-7B4A39E9E1CD}"/>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80594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C765B-A39F-494A-B68D-298461504ECE}"/>
              </a:ext>
            </a:extLst>
          </p:cNvPr>
          <p:cNvSpPr>
            <a:spLocks noGrp="1"/>
          </p:cNvSpPr>
          <p:nvPr>
            <p:ph type="ctrTitle"/>
          </p:nvPr>
        </p:nvSpPr>
        <p:spPr/>
        <p:txBody>
          <a:bodyPr/>
          <a:lstStyle/>
          <a:p>
            <a:r>
              <a:rPr lang="nl-BE" dirty="0"/>
              <a:t>Model-</a:t>
            </a:r>
            <a:r>
              <a:rPr lang="nl-BE" dirty="0" err="1"/>
              <a:t>based</a:t>
            </a:r>
            <a:r>
              <a:rPr lang="nl-BE" dirty="0"/>
              <a:t> </a:t>
            </a:r>
            <a:r>
              <a:rPr lang="nl-BE" dirty="0" err="1"/>
              <a:t>learning</a:t>
            </a:r>
            <a:endParaRPr lang="nl-BE" dirty="0"/>
          </a:p>
        </p:txBody>
      </p:sp>
      <p:sp>
        <p:nvSpPr>
          <p:cNvPr id="4" name="Text Placeholder 3">
            <a:extLst>
              <a:ext uri="{FF2B5EF4-FFF2-40B4-BE49-F238E27FC236}">
                <a16:creationId xmlns:a16="http://schemas.microsoft.com/office/drawing/2014/main" id="{6E025C89-2D5A-42D3-9F55-561E255B5F99}"/>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E56ABBAB-601E-46C1-8C98-2702241D86A8}"/>
              </a:ext>
            </a:extLst>
          </p:cNvPr>
          <p:cNvPicPr>
            <a:picLocks noChangeAspect="1"/>
          </p:cNvPicPr>
          <p:nvPr/>
        </p:nvPicPr>
        <p:blipFill>
          <a:blip r:embed="rId2"/>
          <a:stretch>
            <a:fillRect/>
          </a:stretch>
        </p:blipFill>
        <p:spPr>
          <a:xfrm>
            <a:off x="795338" y="1235906"/>
            <a:ext cx="7028940" cy="3788648"/>
          </a:xfrm>
          <a:prstGeom prst="rect">
            <a:avLst/>
          </a:prstGeom>
        </p:spPr>
      </p:pic>
    </p:spTree>
    <p:extLst>
      <p:ext uri="{BB962C8B-B14F-4D97-AF65-F5344CB8AC3E}">
        <p14:creationId xmlns:p14="http://schemas.microsoft.com/office/powerpoint/2010/main" val="376564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36191DB-281A-E930-5097-1EDEDB4F161B}"/>
              </a:ext>
            </a:extLst>
          </p:cNvPr>
          <p:cNvSpPr>
            <a:spLocks noGrp="1"/>
          </p:cNvSpPr>
          <p:nvPr>
            <p:ph idx="1"/>
          </p:nvPr>
        </p:nvSpPr>
        <p:spPr/>
        <p:txBody>
          <a:bodyPr/>
          <a:lstStyle/>
          <a:p>
            <a:pPr marL="0" indent="0">
              <a:buNone/>
            </a:pPr>
            <a:r>
              <a:rPr lang="nl-BE" dirty="0">
                <a:hlinkClick r:id="rId2"/>
              </a:rPr>
              <a:t>https://github.com/jdecorte/ML_DRUM/blob/main/000-index.ipynb</a:t>
            </a:r>
            <a:r>
              <a:rPr lang="nl-BE" dirty="0"/>
              <a:t> </a:t>
            </a:r>
          </a:p>
        </p:txBody>
      </p:sp>
      <p:sp>
        <p:nvSpPr>
          <p:cNvPr id="3" name="Tijdelijke aanduiding voor dianummer 2">
            <a:extLst>
              <a:ext uri="{FF2B5EF4-FFF2-40B4-BE49-F238E27FC236}">
                <a16:creationId xmlns:a16="http://schemas.microsoft.com/office/drawing/2014/main" id="{FF18F9A2-6107-7178-4245-39151C225D98}"/>
              </a:ext>
            </a:extLst>
          </p:cNvPr>
          <p:cNvSpPr>
            <a:spLocks noGrp="1"/>
          </p:cNvSpPr>
          <p:nvPr>
            <p:ph type="sldNum" sz="quarter" idx="10"/>
          </p:nvPr>
        </p:nvSpPr>
        <p:spPr/>
        <p:txBody>
          <a:bodyPr/>
          <a:lstStyle/>
          <a:p>
            <a:fld id="{E038E271-308C-2E46-A3EC-56326F9084CC}" type="slidenum">
              <a:rPr lang="nl-BE" smtClean="0"/>
              <a:pPr/>
              <a:t>4</a:t>
            </a:fld>
            <a:endParaRPr lang="nl-BE" dirty="0">
              <a:latin typeface="Calibri Light" panose="020F0302020204030204" pitchFamily="34" charset="0"/>
              <a:cs typeface="Calibri Light" panose="020F0302020204030204" pitchFamily="34" charset="0"/>
            </a:endParaRPr>
          </a:p>
        </p:txBody>
      </p:sp>
      <p:sp>
        <p:nvSpPr>
          <p:cNvPr id="4" name="Titel 3">
            <a:extLst>
              <a:ext uri="{FF2B5EF4-FFF2-40B4-BE49-F238E27FC236}">
                <a16:creationId xmlns:a16="http://schemas.microsoft.com/office/drawing/2014/main" id="{CF588945-3654-4DF4-DEED-56670502B1CD}"/>
              </a:ext>
            </a:extLst>
          </p:cNvPr>
          <p:cNvSpPr>
            <a:spLocks noGrp="1"/>
          </p:cNvSpPr>
          <p:nvPr>
            <p:ph type="title"/>
          </p:nvPr>
        </p:nvSpPr>
        <p:spPr/>
        <p:txBody>
          <a:bodyPr/>
          <a:lstStyle/>
          <a:p>
            <a:r>
              <a:rPr lang="nl-BE" dirty="0"/>
              <a:t>Cursusmateriaal</a:t>
            </a:r>
          </a:p>
        </p:txBody>
      </p:sp>
    </p:spTree>
    <p:extLst>
      <p:ext uri="{BB962C8B-B14F-4D97-AF65-F5344CB8AC3E}">
        <p14:creationId xmlns:p14="http://schemas.microsoft.com/office/powerpoint/2010/main" val="929270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F3BEC2-A7F4-4EBC-83C2-B85A983E01DA}"/>
              </a:ext>
            </a:extLst>
          </p:cNvPr>
          <p:cNvSpPr>
            <a:spLocks noGrp="1"/>
          </p:cNvSpPr>
          <p:nvPr>
            <p:ph idx="1"/>
          </p:nvPr>
        </p:nvSpPr>
        <p:spPr/>
        <p:txBody>
          <a:bodyPr/>
          <a:lstStyle/>
          <a:p>
            <a:r>
              <a:rPr lang="nl-BE" dirty="0"/>
              <a:t>See </a:t>
            </a:r>
          </a:p>
          <a:p>
            <a:pPr marL="0" indent="0">
              <a:buNone/>
            </a:pPr>
            <a:r>
              <a:rPr lang="nl-BE" b="0" dirty="0">
                <a:solidFill>
                  <a:srgbClr val="0000FF"/>
                </a:solidFill>
                <a:effectLst/>
                <a:latin typeface="Consolas" panose="020B0609020204030204" pitchFamily="49" charset="0"/>
              </a:rPr>
              <a:t>https://github.com/HOGENT-ML/course/blob/main/111-the_machine_learning_landscape.ipynb</a:t>
            </a:r>
            <a:endParaRPr lang="nl-BE" b="0" dirty="0">
              <a:solidFill>
                <a:srgbClr val="000000"/>
              </a:solidFill>
              <a:effectLst/>
              <a:latin typeface="Consolas" panose="020B0609020204030204" pitchFamily="49" charset="0"/>
            </a:endParaRPr>
          </a:p>
          <a:p>
            <a:endParaRPr lang="nl-BE" dirty="0"/>
          </a:p>
        </p:txBody>
      </p:sp>
      <p:sp>
        <p:nvSpPr>
          <p:cNvPr id="3" name="Title 2">
            <a:extLst>
              <a:ext uri="{FF2B5EF4-FFF2-40B4-BE49-F238E27FC236}">
                <a16:creationId xmlns:a16="http://schemas.microsoft.com/office/drawing/2014/main" id="{5DBE4D6A-BC2D-47E0-8299-9DC423471CA4}"/>
              </a:ext>
            </a:extLst>
          </p:cNvPr>
          <p:cNvSpPr>
            <a:spLocks noGrp="1"/>
          </p:cNvSpPr>
          <p:nvPr>
            <p:ph type="ctrTitle"/>
          </p:nvPr>
        </p:nvSpPr>
        <p:spPr/>
        <p:txBody>
          <a:bodyPr/>
          <a:lstStyle/>
          <a:p>
            <a:r>
              <a:rPr lang="nl-BE" dirty="0"/>
              <a:t>Model </a:t>
            </a:r>
            <a:r>
              <a:rPr lang="nl-BE" dirty="0" err="1"/>
              <a:t>Based</a:t>
            </a:r>
            <a:r>
              <a:rPr lang="nl-BE" dirty="0"/>
              <a:t> Learning: </a:t>
            </a:r>
            <a:r>
              <a:rPr lang="nl-BE" dirty="0" err="1"/>
              <a:t>example</a:t>
            </a:r>
            <a:endParaRPr lang="nl-BE" dirty="0"/>
          </a:p>
        </p:txBody>
      </p:sp>
      <p:sp>
        <p:nvSpPr>
          <p:cNvPr id="4" name="Text Placeholder 3">
            <a:extLst>
              <a:ext uri="{FF2B5EF4-FFF2-40B4-BE49-F238E27FC236}">
                <a16:creationId xmlns:a16="http://schemas.microsoft.com/office/drawing/2014/main" id="{8900FF8D-4927-422B-A756-973149513F9A}"/>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1119196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BEBE9-CFE4-49CC-BB34-BF6C468405FB}"/>
              </a:ext>
            </a:extLst>
          </p:cNvPr>
          <p:cNvSpPr>
            <a:spLocks noGrp="1"/>
          </p:cNvSpPr>
          <p:nvPr>
            <p:ph idx="1"/>
          </p:nvPr>
        </p:nvSpPr>
        <p:spPr>
          <a:xfrm>
            <a:off x="795338" y="1493519"/>
            <a:ext cx="8229600" cy="3438862"/>
          </a:xfrm>
        </p:spPr>
        <p:txBody>
          <a:bodyPr/>
          <a:lstStyle/>
          <a:p>
            <a:r>
              <a:rPr lang="nl-BE" dirty="0" err="1"/>
              <a:t>Insufficient</a:t>
            </a:r>
            <a:r>
              <a:rPr lang="nl-BE" dirty="0"/>
              <a:t> </a:t>
            </a:r>
            <a:r>
              <a:rPr lang="nl-BE" dirty="0" err="1"/>
              <a:t>Quantity</a:t>
            </a:r>
            <a:r>
              <a:rPr lang="nl-BE" dirty="0"/>
              <a:t> of Training Data</a:t>
            </a:r>
          </a:p>
          <a:p>
            <a:r>
              <a:rPr lang="nl-BE" dirty="0" err="1"/>
              <a:t>Nonrepresentative</a:t>
            </a:r>
            <a:r>
              <a:rPr lang="nl-BE" dirty="0"/>
              <a:t> Training Data</a:t>
            </a:r>
          </a:p>
          <a:p>
            <a:r>
              <a:rPr lang="nl-BE" dirty="0"/>
              <a:t>Irrelevant Features</a:t>
            </a:r>
          </a:p>
          <a:p>
            <a:r>
              <a:rPr lang="nl-BE" dirty="0" err="1"/>
              <a:t>Overfitting</a:t>
            </a:r>
            <a:r>
              <a:rPr lang="nl-BE" dirty="0"/>
              <a:t> </a:t>
            </a:r>
            <a:r>
              <a:rPr lang="nl-BE" dirty="0" err="1"/>
              <a:t>the</a:t>
            </a:r>
            <a:r>
              <a:rPr lang="nl-BE" dirty="0"/>
              <a:t> Training Data</a:t>
            </a:r>
          </a:p>
          <a:p>
            <a:r>
              <a:rPr lang="nl-BE" dirty="0"/>
              <a:t>Underfitting </a:t>
            </a:r>
            <a:r>
              <a:rPr lang="nl-BE" dirty="0" err="1"/>
              <a:t>the</a:t>
            </a:r>
            <a:r>
              <a:rPr lang="nl-BE" dirty="0"/>
              <a:t> Training Data</a:t>
            </a:r>
          </a:p>
        </p:txBody>
      </p:sp>
      <p:sp>
        <p:nvSpPr>
          <p:cNvPr id="3" name="Title 2">
            <a:extLst>
              <a:ext uri="{FF2B5EF4-FFF2-40B4-BE49-F238E27FC236}">
                <a16:creationId xmlns:a16="http://schemas.microsoft.com/office/drawing/2014/main" id="{3073E67E-D371-4709-8AE4-31265E903E85}"/>
              </a:ext>
            </a:extLst>
          </p:cNvPr>
          <p:cNvSpPr>
            <a:spLocks noGrp="1"/>
          </p:cNvSpPr>
          <p:nvPr>
            <p:ph type="ctrTitle"/>
          </p:nvPr>
        </p:nvSpPr>
        <p:spPr>
          <a:xfrm>
            <a:off x="795338" y="741759"/>
            <a:ext cx="7810780" cy="613093"/>
          </a:xfrm>
        </p:spPr>
        <p:txBody>
          <a:bodyPr/>
          <a:lstStyle/>
          <a:p>
            <a:r>
              <a:rPr lang="nl-BE" dirty="0" err="1"/>
              <a:t>Main</a:t>
            </a:r>
            <a:r>
              <a:rPr lang="nl-BE" dirty="0"/>
              <a:t> </a:t>
            </a:r>
            <a:r>
              <a:rPr lang="nl-BE" dirty="0" err="1"/>
              <a:t>Challenges</a:t>
            </a:r>
            <a:r>
              <a:rPr lang="nl-BE" dirty="0"/>
              <a:t> of Machine Learning</a:t>
            </a:r>
          </a:p>
        </p:txBody>
      </p:sp>
      <p:sp>
        <p:nvSpPr>
          <p:cNvPr id="4" name="Text Placeholder 3">
            <a:extLst>
              <a:ext uri="{FF2B5EF4-FFF2-40B4-BE49-F238E27FC236}">
                <a16:creationId xmlns:a16="http://schemas.microsoft.com/office/drawing/2014/main" id="{2AC6B5D1-001F-4EC2-93CD-5B9D0AD54626}"/>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4070586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289146-A002-459B-BEF1-9617ACCC7979}"/>
              </a:ext>
            </a:extLst>
          </p:cNvPr>
          <p:cNvSpPr>
            <a:spLocks noGrp="1"/>
          </p:cNvSpPr>
          <p:nvPr>
            <p:ph idx="1"/>
          </p:nvPr>
        </p:nvSpPr>
        <p:spPr/>
        <p:txBody>
          <a:bodyPr>
            <a:normAutofit fontScale="77500" lnSpcReduction="20000"/>
          </a:bodyPr>
          <a:lstStyle/>
          <a:p>
            <a:r>
              <a:rPr lang="en-US" dirty="0"/>
              <a:t>It takes a lot of data for most Machine Learning algorithms to work properly. </a:t>
            </a:r>
          </a:p>
          <a:p>
            <a:r>
              <a:rPr lang="en-US" dirty="0"/>
              <a:t>Even for very simple problems you typically need thousands of examples</a:t>
            </a:r>
          </a:p>
          <a:p>
            <a:r>
              <a:rPr lang="en-US" dirty="0"/>
              <a:t>For complex problems such as image or speech recognition you  may need millions of examples (unless you can reuse parts of an existing model).</a:t>
            </a:r>
            <a:endParaRPr lang="nl-BE" dirty="0"/>
          </a:p>
        </p:txBody>
      </p:sp>
      <p:sp>
        <p:nvSpPr>
          <p:cNvPr id="3" name="Title 2">
            <a:extLst>
              <a:ext uri="{FF2B5EF4-FFF2-40B4-BE49-F238E27FC236}">
                <a16:creationId xmlns:a16="http://schemas.microsoft.com/office/drawing/2014/main" id="{34D19D6C-C177-44F8-8200-129C0E80CC99}"/>
              </a:ext>
            </a:extLst>
          </p:cNvPr>
          <p:cNvSpPr>
            <a:spLocks noGrp="1"/>
          </p:cNvSpPr>
          <p:nvPr>
            <p:ph type="ctrTitle"/>
          </p:nvPr>
        </p:nvSpPr>
        <p:spPr>
          <a:xfrm>
            <a:off x="795338" y="741759"/>
            <a:ext cx="8128130" cy="613093"/>
          </a:xfrm>
        </p:spPr>
        <p:txBody>
          <a:bodyPr/>
          <a:lstStyle/>
          <a:p>
            <a:r>
              <a:rPr lang="nl-BE" dirty="0" err="1"/>
              <a:t>Insufficient</a:t>
            </a:r>
            <a:r>
              <a:rPr lang="nl-BE" dirty="0"/>
              <a:t> </a:t>
            </a:r>
            <a:r>
              <a:rPr lang="nl-BE" dirty="0" err="1"/>
              <a:t>Quantity</a:t>
            </a:r>
            <a:r>
              <a:rPr lang="nl-BE" dirty="0"/>
              <a:t> of Training Data</a:t>
            </a:r>
          </a:p>
        </p:txBody>
      </p:sp>
      <p:sp>
        <p:nvSpPr>
          <p:cNvPr id="4" name="Text Placeholder 3">
            <a:extLst>
              <a:ext uri="{FF2B5EF4-FFF2-40B4-BE49-F238E27FC236}">
                <a16:creationId xmlns:a16="http://schemas.microsoft.com/office/drawing/2014/main" id="{ADAE1C36-4E57-4A92-8E2F-AA80A2C10383}"/>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4132372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44BC0-2C16-45EE-A597-AA9082236A75}"/>
              </a:ext>
            </a:extLst>
          </p:cNvPr>
          <p:cNvSpPr>
            <a:spLocks noGrp="1"/>
          </p:cNvSpPr>
          <p:nvPr>
            <p:ph idx="1"/>
          </p:nvPr>
        </p:nvSpPr>
        <p:spPr>
          <a:xfrm>
            <a:off x="795338" y="1493520"/>
            <a:ext cx="8229600" cy="1346500"/>
          </a:xfrm>
        </p:spPr>
        <p:txBody>
          <a:bodyPr>
            <a:normAutofit lnSpcReduction="10000"/>
          </a:bodyPr>
          <a:lstStyle/>
          <a:p>
            <a:r>
              <a:rPr lang="en-US" dirty="0"/>
              <a:t>The set of countries we used earlier for training the linear model was not perfectly representative; a few countries were missing.</a:t>
            </a:r>
            <a:endParaRPr lang="nl-BE" dirty="0"/>
          </a:p>
        </p:txBody>
      </p:sp>
      <p:sp>
        <p:nvSpPr>
          <p:cNvPr id="3" name="Title 2">
            <a:extLst>
              <a:ext uri="{FF2B5EF4-FFF2-40B4-BE49-F238E27FC236}">
                <a16:creationId xmlns:a16="http://schemas.microsoft.com/office/drawing/2014/main" id="{79294777-FCB8-460B-85DA-3189B5224F37}"/>
              </a:ext>
            </a:extLst>
          </p:cNvPr>
          <p:cNvSpPr>
            <a:spLocks noGrp="1"/>
          </p:cNvSpPr>
          <p:nvPr>
            <p:ph type="ctrTitle"/>
          </p:nvPr>
        </p:nvSpPr>
        <p:spPr/>
        <p:txBody>
          <a:bodyPr/>
          <a:lstStyle/>
          <a:p>
            <a:r>
              <a:rPr lang="nl-BE" dirty="0"/>
              <a:t>Non-</a:t>
            </a:r>
            <a:r>
              <a:rPr lang="nl-BE" dirty="0" err="1"/>
              <a:t>representative</a:t>
            </a:r>
            <a:r>
              <a:rPr lang="nl-BE" dirty="0"/>
              <a:t> Training Data</a:t>
            </a:r>
          </a:p>
        </p:txBody>
      </p:sp>
      <p:sp>
        <p:nvSpPr>
          <p:cNvPr id="4" name="Text Placeholder 3">
            <a:extLst>
              <a:ext uri="{FF2B5EF4-FFF2-40B4-BE49-F238E27FC236}">
                <a16:creationId xmlns:a16="http://schemas.microsoft.com/office/drawing/2014/main" id="{F4EBE174-B120-43EC-9E91-CC10CB40E643}"/>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11D5BB09-6EFF-4C51-98C6-B15EF918AA27}"/>
              </a:ext>
            </a:extLst>
          </p:cNvPr>
          <p:cNvPicPr>
            <a:picLocks noChangeAspect="1"/>
          </p:cNvPicPr>
          <p:nvPr/>
        </p:nvPicPr>
        <p:blipFill>
          <a:blip r:embed="rId2"/>
          <a:stretch>
            <a:fillRect/>
          </a:stretch>
        </p:blipFill>
        <p:spPr>
          <a:xfrm>
            <a:off x="1253266" y="2738189"/>
            <a:ext cx="6147995" cy="2405311"/>
          </a:xfrm>
          <a:prstGeom prst="rect">
            <a:avLst/>
          </a:prstGeom>
        </p:spPr>
      </p:pic>
    </p:spTree>
    <p:extLst>
      <p:ext uri="{BB962C8B-B14F-4D97-AF65-F5344CB8AC3E}">
        <p14:creationId xmlns:p14="http://schemas.microsoft.com/office/powerpoint/2010/main" val="799585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44BC0-2C16-45EE-A597-AA9082236A75}"/>
              </a:ext>
            </a:extLst>
          </p:cNvPr>
          <p:cNvSpPr>
            <a:spLocks noGrp="1"/>
          </p:cNvSpPr>
          <p:nvPr>
            <p:ph idx="1"/>
          </p:nvPr>
        </p:nvSpPr>
        <p:spPr>
          <a:xfrm>
            <a:off x="795338" y="1493520"/>
            <a:ext cx="8229600" cy="1346500"/>
          </a:xfrm>
        </p:spPr>
        <p:txBody>
          <a:bodyPr>
            <a:normAutofit fontScale="92500" lnSpcReduction="10000"/>
          </a:bodyPr>
          <a:lstStyle/>
          <a:p>
            <a:r>
              <a:rPr lang="en-US" dirty="0"/>
              <a:t>Too few data: </a:t>
            </a:r>
            <a:r>
              <a:rPr lang="en-US" i="1" dirty="0"/>
              <a:t>sampling noise</a:t>
            </a:r>
          </a:p>
          <a:p>
            <a:r>
              <a:rPr lang="en-US" dirty="0"/>
              <a:t> Very large samples can also be nonrepresentative if the sampling method is flawed </a:t>
            </a:r>
            <a:r>
              <a:rPr lang="en-US" dirty="0">
                <a:sym typeface="Wingdings" panose="05000000000000000000" pitchFamily="2" charset="2"/>
              </a:rPr>
              <a:t> </a:t>
            </a:r>
            <a:r>
              <a:rPr lang="en-US" i="1" dirty="0">
                <a:sym typeface="Wingdings" panose="05000000000000000000" pitchFamily="2" charset="2"/>
              </a:rPr>
              <a:t>sampling bias</a:t>
            </a:r>
            <a:endParaRPr lang="nl-BE" i="1" dirty="0"/>
          </a:p>
        </p:txBody>
      </p:sp>
      <p:sp>
        <p:nvSpPr>
          <p:cNvPr id="3" name="Title 2">
            <a:extLst>
              <a:ext uri="{FF2B5EF4-FFF2-40B4-BE49-F238E27FC236}">
                <a16:creationId xmlns:a16="http://schemas.microsoft.com/office/drawing/2014/main" id="{79294777-FCB8-460B-85DA-3189B5224F37}"/>
              </a:ext>
            </a:extLst>
          </p:cNvPr>
          <p:cNvSpPr>
            <a:spLocks noGrp="1"/>
          </p:cNvSpPr>
          <p:nvPr>
            <p:ph type="ctrTitle"/>
          </p:nvPr>
        </p:nvSpPr>
        <p:spPr/>
        <p:txBody>
          <a:bodyPr/>
          <a:lstStyle/>
          <a:p>
            <a:r>
              <a:rPr lang="nl-BE" dirty="0"/>
              <a:t>Non-</a:t>
            </a:r>
            <a:r>
              <a:rPr lang="nl-BE" dirty="0" err="1"/>
              <a:t>representative</a:t>
            </a:r>
            <a:r>
              <a:rPr lang="nl-BE" dirty="0"/>
              <a:t> Training Data</a:t>
            </a:r>
          </a:p>
        </p:txBody>
      </p:sp>
      <p:sp>
        <p:nvSpPr>
          <p:cNvPr id="4" name="Text Placeholder 3">
            <a:extLst>
              <a:ext uri="{FF2B5EF4-FFF2-40B4-BE49-F238E27FC236}">
                <a16:creationId xmlns:a16="http://schemas.microsoft.com/office/drawing/2014/main" id="{F4EBE174-B120-43EC-9E91-CC10CB40E643}"/>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115242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EBA752-1EE1-451F-AD37-B387920DFFC3}"/>
              </a:ext>
            </a:extLst>
          </p:cNvPr>
          <p:cNvSpPr>
            <a:spLocks noGrp="1"/>
          </p:cNvSpPr>
          <p:nvPr>
            <p:ph idx="1"/>
          </p:nvPr>
        </p:nvSpPr>
        <p:spPr>
          <a:xfrm>
            <a:off x="795338" y="1493519"/>
            <a:ext cx="8229600" cy="3365422"/>
          </a:xfrm>
        </p:spPr>
        <p:txBody>
          <a:bodyPr>
            <a:normAutofit fontScale="77500" lnSpcReduction="20000"/>
          </a:bodyPr>
          <a:lstStyle/>
          <a:p>
            <a:r>
              <a:rPr lang="nl-BE" dirty="0"/>
              <a:t>Tax </a:t>
            </a:r>
            <a:r>
              <a:rPr lang="nl-BE" dirty="0" err="1"/>
              <a:t>evasion</a:t>
            </a:r>
            <a:r>
              <a:rPr lang="nl-BE" dirty="0"/>
              <a:t> </a:t>
            </a:r>
            <a:r>
              <a:rPr lang="nl-BE" dirty="0" err="1"/>
              <a:t>fraud</a:t>
            </a:r>
            <a:r>
              <a:rPr lang="nl-BE" dirty="0"/>
              <a:t>: </a:t>
            </a:r>
          </a:p>
          <a:p>
            <a:pPr lvl="1"/>
            <a:r>
              <a:rPr lang="nl-BE" dirty="0" err="1"/>
              <a:t>Who</a:t>
            </a:r>
            <a:r>
              <a:rPr lang="nl-BE" dirty="0"/>
              <a:t> is most </a:t>
            </a:r>
            <a:r>
              <a:rPr lang="nl-BE" dirty="0" err="1"/>
              <a:t>likely</a:t>
            </a:r>
            <a:r>
              <a:rPr lang="nl-BE" dirty="0"/>
              <a:t> </a:t>
            </a:r>
            <a:r>
              <a:rPr lang="nl-BE" dirty="0" err="1"/>
              <a:t>to</a:t>
            </a:r>
            <a:r>
              <a:rPr lang="nl-BE" dirty="0"/>
              <a:t> get </a:t>
            </a:r>
            <a:r>
              <a:rPr lang="nl-BE" dirty="0" err="1"/>
              <a:t>checked</a:t>
            </a:r>
            <a:r>
              <a:rPr lang="nl-BE" dirty="0"/>
              <a:t>?</a:t>
            </a:r>
          </a:p>
          <a:p>
            <a:pPr lvl="1"/>
            <a:r>
              <a:rPr lang="nl-BE" dirty="0" err="1"/>
              <a:t>Based</a:t>
            </a:r>
            <a:r>
              <a:rPr lang="nl-BE" dirty="0"/>
              <a:t> on </a:t>
            </a:r>
            <a:r>
              <a:rPr lang="nl-BE" dirty="0" err="1"/>
              <a:t>previous</a:t>
            </a:r>
            <a:r>
              <a:rPr lang="nl-BE" dirty="0"/>
              <a:t> cases</a:t>
            </a:r>
            <a:br>
              <a:rPr lang="nl-BE" dirty="0"/>
            </a:br>
            <a:r>
              <a:rPr lang="nl-BE" dirty="0">
                <a:sym typeface="Wingdings" panose="05000000000000000000" pitchFamily="2" charset="2"/>
              </a:rPr>
              <a:t> </a:t>
            </a:r>
            <a:r>
              <a:rPr lang="nl-BE" dirty="0" err="1">
                <a:sym typeface="Wingdings" panose="05000000000000000000" pitchFamily="2" charset="2"/>
              </a:rPr>
              <a:t>only</a:t>
            </a:r>
            <a:r>
              <a:rPr lang="nl-BE" dirty="0">
                <a:sym typeface="Wingdings" panose="05000000000000000000" pitchFamily="2" charset="2"/>
              </a:rPr>
              <a:t> </a:t>
            </a:r>
            <a:r>
              <a:rPr lang="nl-BE" dirty="0" err="1">
                <a:sym typeface="Wingdings" panose="05000000000000000000" pitchFamily="2" charset="2"/>
              </a:rPr>
              <a:t>detected</a:t>
            </a:r>
            <a:r>
              <a:rPr lang="nl-BE" dirty="0">
                <a:sym typeface="Wingdings" panose="05000000000000000000" pitchFamily="2" charset="2"/>
              </a:rPr>
              <a:t> </a:t>
            </a:r>
            <a:r>
              <a:rPr lang="nl-BE" dirty="0" err="1">
                <a:sym typeface="Wingdings" panose="05000000000000000000" pitchFamily="2" charset="2"/>
              </a:rPr>
              <a:t>fraud</a:t>
            </a:r>
            <a:r>
              <a:rPr lang="nl-BE" dirty="0">
                <a:sym typeface="Wingdings" panose="05000000000000000000" pitchFamily="2" charset="2"/>
              </a:rPr>
              <a:t> in </a:t>
            </a:r>
            <a:r>
              <a:rPr lang="nl-BE" dirty="0"/>
              <a:t>dataset.</a:t>
            </a:r>
          </a:p>
          <a:p>
            <a:r>
              <a:rPr lang="nl-BE" dirty="0" err="1"/>
              <a:t>Perpetrator</a:t>
            </a:r>
            <a:r>
              <a:rPr lang="nl-BE" dirty="0"/>
              <a:t> </a:t>
            </a:r>
            <a:r>
              <a:rPr lang="nl-BE" dirty="0" err="1"/>
              <a:t>profiling</a:t>
            </a:r>
            <a:br>
              <a:rPr lang="nl-BE" dirty="0"/>
            </a:br>
            <a:r>
              <a:rPr lang="nl-BE" dirty="0"/>
              <a:t>(e.g. </a:t>
            </a:r>
            <a:r>
              <a:rPr lang="nl-BE" dirty="0" err="1"/>
              <a:t>used</a:t>
            </a:r>
            <a:r>
              <a:rPr lang="nl-BE" dirty="0"/>
              <a:t> </a:t>
            </a:r>
            <a:r>
              <a:rPr lang="nl-BE" dirty="0" err="1"/>
              <a:t>for</a:t>
            </a:r>
            <a:r>
              <a:rPr lang="nl-BE" dirty="0"/>
              <a:t> </a:t>
            </a:r>
            <a:r>
              <a:rPr lang="nl-BE" dirty="0" err="1"/>
              <a:t>decision</a:t>
            </a:r>
            <a:r>
              <a:rPr lang="nl-BE" dirty="0"/>
              <a:t> </a:t>
            </a:r>
            <a:r>
              <a:rPr lang="nl-BE" dirty="0" err="1"/>
              <a:t>about</a:t>
            </a:r>
            <a:r>
              <a:rPr lang="nl-BE" dirty="0"/>
              <a:t> </a:t>
            </a:r>
            <a:r>
              <a:rPr lang="nl-BE" dirty="0" err="1"/>
              <a:t>parole</a:t>
            </a:r>
            <a:r>
              <a:rPr lang="nl-BE" dirty="0"/>
              <a:t>)</a:t>
            </a:r>
          </a:p>
          <a:p>
            <a:pPr lvl="1"/>
            <a:r>
              <a:rPr lang="nl-BE" dirty="0"/>
              <a:t>Database of </a:t>
            </a:r>
            <a:r>
              <a:rPr lang="nl-BE" dirty="0" err="1"/>
              <a:t>known</a:t>
            </a:r>
            <a:r>
              <a:rPr lang="nl-BE" dirty="0"/>
              <a:t> </a:t>
            </a:r>
            <a:r>
              <a:rPr lang="nl-BE" dirty="0" err="1"/>
              <a:t>perpetrators</a:t>
            </a:r>
            <a:r>
              <a:rPr lang="nl-BE" dirty="0"/>
              <a:t> </a:t>
            </a:r>
            <a:r>
              <a:rPr lang="nl-BE" dirty="0" err="1"/>
              <a:t>and</a:t>
            </a:r>
            <a:r>
              <a:rPr lang="nl-BE" dirty="0"/>
              <a:t> </a:t>
            </a:r>
            <a:r>
              <a:rPr lang="nl-BE" dirty="0" err="1"/>
              <a:t>their</a:t>
            </a:r>
            <a:r>
              <a:rPr lang="nl-BE" dirty="0"/>
              <a:t> crimes</a:t>
            </a:r>
            <a:br>
              <a:rPr lang="nl-BE" dirty="0"/>
            </a:br>
            <a:r>
              <a:rPr lang="nl-BE" dirty="0">
                <a:sym typeface="Wingdings" panose="05000000000000000000" pitchFamily="2" charset="2"/>
              </a:rPr>
              <a:t> </a:t>
            </a:r>
            <a:r>
              <a:rPr lang="nl-BE" dirty="0" err="1"/>
              <a:t>profiling</a:t>
            </a:r>
            <a:endParaRPr lang="nl-BE" dirty="0"/>
          </a:p>
          <a:p>
            <a:pPr lvl="1"/>
            <a:r>
              <a:rPr lang="nl-BE" dirty="0" err="1"/>
              <a:t>What</a:t>
            </a:r>
            <a:r>
              <a:rPr lang="nl-BE" dirty="0"/>
              <a:t> </a:t>
            </a:r>
            <a:r>
              <a:rPr lang="nl-BE" dirty="0" err="1"/>
              <a:t>if</a:t>
            </a:r>
            <a:r>
              <a:rPr lang="nl-BE" dirty="0"/>
              <a:t> in database </a:t>
            </a:r>
            <a:r>
              <a:rPr lang="nl-BE" dirty="0" err="1"/>
              <a:t>people</a:t>
            </a:r>
            <a:r>
              <a:rPr lang="nl-BE" dirty="0"/>
              <a:t> </a:t>
            </a:r>
            <a:r>
              <a:rPr lang="nl-BE" dirty="0" err="1"/>
              <a:t>from</a:t>
            </a:r>
            <a:r>
              <a:rPr lang="nl-BE" dirty="0"/>
              <a:t> </a:t>
            </a:r>
            <a:r>
              <a:rPr lang="nl-BE" dirty="0" err="1"/>
              <a:t>certain</a:t>
            </a:r>
            <a:r>
              <a:rPr lang="nl-BE" dirty="0"/>
              <a:t> </a:t>
            </a:r>
            <a:r>
              <a:rPr lang="nl-BE" dirty="0" err="1"/>
              <a:t>ethnic</a:t>
            </a:r>
            <a:r>
              <a:rPr lang="nl-BE" dirty="0"/>
              <a:t> </a:t>
            </a:r>
            <a:r>
              <a:rPr lang="nl-BE" dirty="0" err="1"/>
              <a:t>origin</a:t>
            </a:r>
            <a:r>
              <a:rPr lang="nl-BE" dirty="0"/>
              <a:t> are </a:t>
            </a:r>
            <a:r>
              <a:rPr lang="nl-BE" dirty="0" err="1"/>
              <a:t>overrepresented</a:t>
            </a:r>
            <a:r>
              <a:rPr lang="nl-BE" dirty="0"/>
              <a:t>? </a:t>
            </a:r>
          </a:p>
          <a:p>
            <a:pPr marL="0" indent="0">
              <a:buNone/>
            </a:pPr>
            <a:endParaRPr lang="nl-BE" dirty="0"/>
          </a:p>
        </p:txBody>
      </p:sp>
      <p:sp>
        <p:nvSpPr>
          <p:cNvPr id="3" name="Title 2">
            <a:extLst>
              <a:ext uri="{FF2B5EF4-FFF2-40B4-BE49-F238E27FC236}">
                <a16:creationId xmlns:a16="http://schemas.microsoft.com/office/drawing/2014/main" id="{30584374-2A33-4702-8527-03A91D9CDBB9}"/>
              </a:ext>
            </a:extLst>
          </p:cNvPr>
          <p:cNvSpPr>
            <a:spLocks noGrp="1"/>
          </p:cNvSpPr>
          <p:nvPr>
            <p:ph type="ctrTitle"/>
          </p:nvPr>
        </p:nvSpPr>
        <p:spPr/>
        <p:txBody>
          <a:bodyPr/>
          <a:lstStyle/>
          <a:p>
            <a:r>
              <a:rPr lang="nl-BE" dirty="0"/>
              <a:t>Sampling bias: </a:t>
            </a:r>
            <a:r>
              <a:rPr lang="nl-BE" dirty="0" err="1"/>
              <a:t>examples</a:t>
            </a:r>
            <a:endParaRPr lang="nl-BE" dirty="0"/>
          </a:p>
        </p:txBody>
      </p:sp>
      <p:sp>
        <p:nvSpPr>
          <p:cNvPr id="4" name="Text Placeholder 3">
            <a:extLst>
              <a:ext uri="{FF2B5EF4-FFF2-40B4-BE49-F238E27FC236}">
                <a16:creationId xmlns:a16="http://schemas.microsoft.com/office/drawing/2014/main" id="{77D3D7CE-8566-43C0-93D9-F91853204DFE}"/>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551002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76675F-FE28-4FF6-9AB7-67531184E6D1}"/>
              </a:ext>
            </a:extLst>
          </p:cNvPr>
          <p:cNvSpPr>
            <a:spLocks noGrp="1"/>
          </p:cNvSpPr>
          <p:nvPr>
            <p:ph idx="1"/>
          </p:nvPr>
        </p:nvSpPr>
        <p:spPr>
          <a:xfrm>
            <a:off x="795338" y="1493519"/>
            <a:ext cx="8229600" cy="3255982"/>
          </a:xfrm>
        </p:spPr>
        <p:txBody>
          <a:bodyPr>
            <a:normAutofit fontScale="77500" lnSpcReduction="20000"/>
          </a:bodyPr>
          <a:lstStyle/>
          <a:p>
            <a:r>
              <a:rPr lang="nl-BE" dirty="0" err="1"/>
              <a:t>Errors</a:t>
            </a:r>
            <a:r>
              <a:rPr lang="nl-BE" dirty="0"/>
              <a:t> (ex. wrong </a:t>
            </a:r>
            <a:r>
              <a:rPr lang="nl-BE" dirty="0" err="1"/>
              <a:t>classifications</a:t>
            </a:r>
            <a:r>
              <a:rPr lang="nl-BE" dirty="0"/>
              <a:t> in training set), </a:t>
            </a:r>
            <a:r>
              <a:rPr lang="nl-BE" dirty="0" err="1"/>
              <a:t>outliers</a:t>
            </a:r>
            <a:r>
              <a:rPr lang="nl-BE" dirty="0"/>
              <a:t>, </a:t>
            </a:r>
            <a:r>
              <a:rPr lang="nl-BE" dirty="0" err="1"/>
              <a:t>noise</a:t>
            </a:r>
            <a:r>
              <a:rPr lang="nl-BE" dirty="0"/>
              <a:t>. </a:t>
            </a:r>
          </a:p>
          <a:p>
            <a:r>
              <a:rPr lang="nl-BE" dirty="0"/>
              <a:t>First clean up </a:t>
            </a:r>
            <a:r>
              <a:rPr lang="nl-BE" dirty="0" err="1"/>
              <a:t>the</a:t>
            </a:r>
            <a:r>
              <a:rPr lang="nl-BE" dirty="0"/>
              <a:t> training data!</a:t>
            </a:r>
          </a:p>
          <a:p>
            <a:pPr lvl="1"/>
            <a:r>
              <a:rPr lang="en-US" dirty="0"/>
              <a:t>Some instances are clearly outliers</a:t>
            </a:r>
          </a:p>
          <a:p>
            <a:pPr lvl="1"/>
            <a:r>
              <a:rPr lang="en-US" dirty="0"/>
              <a:t>Some instances are missing a few features </a:t>
            </a:r>
            <a:br>
              <a:rPr lang="en-US" dirty="0"/>
            </a:br>
            <a:r>
              <a:rPr lang="en-US" dirty="0"/>
              <a:t>(e.g., 5% of your customers did not specify their age): </a:t>
            </a:r>
            <a:br>
              <a:rPr lang="en-US" dirty="0"/>
            </a:br>
            <a:r>
              <a:rPr lang="nl-BE" dirty="0" err="1"/>
              <a:t>decide</a:t>
            </a:r>
            <a:r>
              <a:rPr lang="nl-BE" dirty="0"/>
              <a:t> </a:t>
            </a:r>
            <a:r>
              <a:rPr lang="nl-BE" dirty="0" err="1"/>
              <a:t>whether</a:t>
            </a:r>
            <a:r>
              <a:rPr lang="nl-BE" dirty="0"/>
              <a:t> </a:t>
            </a:r>
            <a:r>
              <a:rPr lang="nl-BE" dirty="0" err="1"/>
              <a:t>you</a:t>
            </a:r>
            <a:r>
              <a:rPr lang="nl-BE" dirty="0"/>
              <a:t> </a:t>
            </a:r>
            <a:r>
              <a:rPr lang="en-US" dirty="0"/>
              <a:t>want to </a:t>
            </a:r>
          </a:p>
          <a:p>
            <a:pPr lvl="2"/>
            <a:r>
              <a:rPr lang="en-US" dirty="0"/>
              <a:t>ignore this attribute</a:t>
            </a:r>
          </a:p>
          <a:p>
            <a:pPr lvl="2"/>
            <a:r>
              <a:rPr lang="nl-BE" dirty="0" err="1"/>
              <a:t>ignore</a:t>
            </a:r>
            <a:r>
              <a:rPr lang="nl-BE" dirty="0"/>
              <a:t> these </a:t>
            </a:r>
            <a:r>
              <a:rPr lang="nl-BE" dirty="0" err="1"/>
              <a:t>instances</a:t>
            </a:r>
            <a:endParaRPr lang="nl-BE" dirty="0"/>
          </a:p>
          <a:p>
            <a:pPr lvl="2"/>
            <a:r>
              <a:rPr lang="nl-BE" dirty="0" err="1"/>
              <a:t>fill</a:t>
            </a:r>
            <a:r>
              <a:rPr lang="nl-BE" dirty="0"/>
              <a:t> </a:t>
            </a:r>
            <a:r>
              <a:rPr lang="nl-BE" dirty="0" err="1"/>
              <a:t>the</a:t>
            </a:r>
            <a:r>
              <a:rPr lang="nl-BE" dirty="0"/>
              <a:t> missing </a:t>
            </a:r>
            <a:r>
              <a:rPr lang="nl-BE" dirty="0" err="1"/>
              <a:t>values</a:t>
            </a:r>
            <a:r>
              <a:rPr lang="nl-BE" dirty="0"/>
              <a:t> (e.g. </a:t>
            </a:r>
            <a:r>
              <a:rPr lang="nl-BE" dirty="0" err="1"/>
              <a:t>median</a:t>
            </a:r>
            <a:r>
              <a:rPr lang="nl-BE" dirty="0"/>
              <a:t> </a:t>
            </a:r>
            <a:r>
              <a:rPr lang="nl-BE" dirty="0" err="1"/>
              <a:t>age</a:t>
            </a:r>
            <a:r>
              <a:rPr lang="nl-BE" dirty="0"/>
              <a:t>)</a:t>
            </a:r>
          </a:p>
          <a:p>
            <a:pPr lvl="2"/>
            <a:r>
              <a:rPr lang="nl-BE" dirty="0"/>
              <a:t>train a model </a:t>
            </a:r>
            <a:r>
              <a:rPr lang="nl-BE" dirty="0" err="1"/>
              <a:t>with</a:t>
            </a:r>
            <a:r>
              <a:rPr lang="nl-BE" dirty="0"/>
              <a:t> </a:t>
            </a:r>
            <a:r>
              <a:rPr lang="nl-BE" dirty="0" err="1"/>
              <a:t>the</a:t>
            </a:r>
            <a:r>
              <a:rPr lang="nl-BE" dirty="0"/>
              <a:t> feature </a:t>
            </a:r>
            <a:r>
              <a:rPr lang="nl-BE" dirty="0" err="1"/>
              <a:t>and</a:t>
            </a:r>
            <a:r>
              <a:rPr lang="nl-BE" dirty="0"/>
              <a:t> </a:t>
            </a:r>
            <a:r>
              <a:rPr lang="nl-BE" dirty="0" err="1"/>
              <a:t>one</a:t>
            </a:r>
            <a:r>
              <a:rPr lang="nl-BE" dirty="0"/>
              <a:t> without</a:t>
            </a:r>
          </a:p>
          <a:p>
            <a:endParaRPr lang="nl-BE" dirty="0"/>
          </a:p>
        </p:txBody>
      </p:sp>
      <p:sp>
        <p:nvSpPr>
          <p:cNvPr id="3" name="Title 2">
            <a:extLst>
              <a:ext uri="{FF2B5EF4-FFF2-40B4-BE49-F238E27FC236}">
                <a16:creationId xmlns:a16="http://schemas.microsoft.com/office/drawing/2014/main" id="{EAFADC50-ACB6-4427-A587-D67C19B44698}"/>
              </a:ext>
            </a:extLst>
          </p:cNvPr>
          <p:cNvSpPr>
            <a:spLocks noGrp="1"/>
          </p:cNvSpPr>
          <p:nvPr>
            <p:ph type="ctrTitle"/>
          </p:nvPr>
        </p:nvSpPr>
        <p:spPr/>
        <p:txBody>
          <a:bodyPr/>
          <a:lstStyle/>
          <a:p>
            <a:r>
              <a:rPr lang="nl-BE" dirty="0" err="1"/>
              <a:t>Poor-quality</a:t>
            </a:r>
            <a:r>
              <a:rPr lang="nl-BE" dirty="0"/>
              <a:t> data</a:t>
            </a:r>
          </a:p>
        </p:txBody>
      </p:sp>
      <p:sp>
        <p:nvSpPr>
          <p:cNvPr id="4" name="Text Placeholder 3">
            <a:extLst>
              <a:ext uri="{FF2B5EF4-FFF2-40B4-BE49-F238E27FC236}">
                <a16:creationId xmlns:a16="http://schemas.microsoft.com/office/drawing/2014/main" id="{ED021CAA-83AB-4613-A17C-AD7594B4C9E1}"/>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991880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A80EC-3B01-4AE3-9DC4-58B5554329FA}"/>
              </a:ext>
            </a:extLst>
          </p:cNvPr>
          <p:cNvSpPr>
            <a:spLocks noGrp="1"/>
          </p:cNvSpPr>
          <p:nvPr>
            <p:ph idx="1"/>
          </p:nvPr>
        </p:nvSpPr>
        <p:spPr>
          <a:xfrm>
            <a:off x="795338" y="1493519"/>
            <a:ext cx="8229600" cy="3508787"/>
          </a:xfrm>
        </p:spPr>
        <p:txBody>
          <a:bodyPr>
            <a:normAutofit/>
          </a:bodyPr>
          <a:lstStyle/>
          <a:p>
            <a:r>
              <a:rPr lang="nl-BE" dirty="0" err="1"/>
              <a:t>Garbage</a:t>
            </a:r>
            <a:r>
              <a:rPr lang="nl-BE" dirty="0"/>
              <a:t> in/</a:t>
            </a:r>
            <a:r>
              <a:rPr lang="nl-BE" dirty="0" err="1"/>
              <a:t>garbage</a:t>
            </a:r>
            <a:r>
              <a:rPr lang="nl-BE" dirty="0"/>
              <a:t> out</a:t>
            </a:r>
          </a:p>
          <a:p>
            <a:r>
              <a:rPr lang="nl-BE" dirty="0"/>
              <a:t>Feature engineering</a:t>
            </a:r>
          </a:p>
          <a:p>
            <a:pPr lvl="1"/>
            <a:r>
              <a:rPr lang="en-US" dirty="0"/>
              <a:t>Feature selection: selecting the most useful features to train on among existing features</a:t>
            </a:r>
          </a:p>
          <a:p>
            <a:pPr lvl="1"/>
            <a:r>
              <a:rPr lang="en-US" dirty="0"/>
              <a:t>Feature extraction: combining existing features to produce a more useful one</a:t>
            </a:r>
          </a:p>
          <a:p>
            <a:pPr lvl="1"/>
            <a:r>
              <a:rPr lang="en-US" dirty="0"/>
              <a:t>Creating new features by gathering new data</a:t>
            </a:r>
            <a:endParaRPr lang="nl-BE" dirty="0"/>
          </a:p>
        </p:txBody>
      </p:sp>
      <p:sp>
        <p:nvSpPr>
          <p:cNvPr id="3" name="Title 2">
            <a:extLst>
              <a:ext uri="{FF2B5EF4-FFF2-40B4-BE49-F238E27FC236}">
                <a16:creationId xmlns:a16="http://schemas.microsoft.com/office/drawing/2014/main" id="{9E834D76-02B6-4D5E-B536-003C458F52A4}"/>
              </a:ext>
            </a:extLst>
          </p:cNvPr>
          <p:cNvSpPr>
            <a:spLocks noGrp="1"/>
          </p:cNvSpPr>
          <p:nvPr>
            <p:ph type="ctrTitle"/>
          </p:nvPr>
        </p:nvSpPr>
        <p:spPr/>
        <p:txBody>
          <a:bodyPr/>
          <a:lstStyle/>
          <a:p>
            <a:r>
              <a:rPr lang="nl-BE" dirty="0"/>
              <a:t>Irrelevant features</a:t>
            </a:r>
          </a:p>
        </p:txBody>
      </p:sp>
      <p:sp>
        <p:nvSpPr>
          <p:cNvPr id="4" name="Text Placeholder 3">
            <a:extLst>
              <a:ext uri="{FF2B5EF4-FFF2-40B4-BE49-F238E27FC236}">
                <a16:creationId xmlns:a16="http://schemas.microsoft.com/office/drawing/2014/main" id="{ADE2111F-7B0C-41C7-AE5A-4D766CB472EA}"/>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498536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2CE1F-2601-47AE-B5B7-196BF6D56718}"/>
              </a:ext>
            </a:extLst>
          </p:cNvPr>
          <p:cNvSpPr>
            <a:spLocks noGrp="1"/>
          </p:cNvSpPr>
          <p:nvPr>
            <p:ph idx="1"/>
          </p:nvPr>
        </p:nvSpPr>
        <p:spPr>
          <a:xfrm>
            <a:off x="795338" y="1493520"/>
            <a:ext cx="8229600" cy="943088"/>
          </a:xfrm>
        </p:spPr>
        <p:txBody>
          <a:bodyPr>
            <a:normAutofit lnSpcReduction="10000"/>
          </a:bodyPr>
          <a:lstStyle/>
          <a:p>
            <a:r>
              <a:rPr lang="nl-BE" dirty="0"/>
              <a:t>Model </a:t>
            </a:r>
            <a:r>
              <a:rPr lang="en-US" dirty="0"/>
              <a:t>performs well on the training data, but it does not generalize well.</a:t>
            </a:r>
            <a:endParaRPr lang="nl-BE" dirty="0"/>
          </a:p>
        </p:txBody>
      </p:sp>
      <p:sp>
        <p:nvSpPr>
          <p:cNvPr id="3" name="Title 2">
            <a:extLst>
              <a:ext uri="{FF2B5EF4-FFF2-40B4-BE49-F238E27FC236}">
                <a16:creationId xmlns:a16="http://schemas.microsoft.com/office/drawing/2014/main" id="{EE58A265-E83E-4079-9D9B-8A90EBD3BE9C}"/>
              </a:ext>
            </a:extLst>
          </p:cNvPr>
          <p:cNvSpPr>
            <a:spLocks noGrp="1"/>
          </p:cNvSpPr>
          <p:nvPr>
            <p:ph type="ctrTitle"/>
          </p:nvPr>
        </p:nvSpPr>
        <p:spPr/>
        <p:txBody>
          <a:bodyPr/>
          <a:lstStyle/>
          <a:p>
            <a:r>
              <a:rPr lang="nl-BE" dirty="0" err="1"/>
              <a:t>Overfitting</a:t>
            </a:r>
            <a:r>
              <a:rPr lang="nl-BE" dirty="0"/>
              <a:t> </a:t>
            </a:r>
            <a:r>
              <a:rPr lang="nl-BE" dirty="0" err="1"/>
              <a:t>the</a:t>
            </a:r>
            <a:r>
              <a:rPr lang="nl-BE" dirty="0"/>
              <a:t> Training Data</a:t>
            </a:r>
          </a:p>
        </p:txBody>
      </p:sp>
      <p:sp>
        <p:nvSpPr>
          <p:cNvPr id="4" name="Text Placeholder 3">
            <a:extLst>
              <a:ext uri="{FF2B5EF4-FFF2-40B4-BE49-F238E27FC236}">
                <a16:creationId xmlns:a16="http://schemas.microsoft.com/office/drawing/2014/main" id="{C7B2525A-8E81-4C1D-8B9F-D619A809B826}"/>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E00A6F86-12D8-4E39-B39B-C7E0F9758C9E}"/>
              </a:ext>
            </a:extLst>
          </p:cNvPr>
          <p:cNvPicPr>
            <a:picLocks noChangeAspect="1"/>
          </p:cNvPicPr>
          <p:nvPr/>
        </p:nvPicPr>
        <p:blipFill>
          <a:blip r:embed="rId2"/>
          <a:stretch>
            <a:fillRect/>
          </a:stretch>
        </p:blipFill>
        <p:spPr>
          <a:xfrm>
            <a:off x="1113416" y="2420701"/>
            <a:ext cx="6766560" cy="2722799"/>
          </a:xfrm>
          <a:prstGeom prst="rect">
            <a:avLst/>
          </a:prstGeom>
        </p:spPr>
      </p:pic>
    </p:spTree>
    <p:extLst>
      <p:ext uri="{BB962C8B-B14F-4D97-AF65-F5344CB8AC3E}">
        <p14:creationId xmlns:p14="http://schemas.microsoft.com/office/powerpoint/2010/main" val="1098648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2DA874-16D5-4C99-B68C-FC89EA0556D0}"/>
              </a:ext>
            </a:extLst>
          </p:cNvPr>
          <p:cNvSpPr>
            <a:spLocks noGrp="1"/>
          </p:cNvSpPr>
          <p:nvPr>
            <p:ph idx="1"/>
          </p:nvPr>
        </p:nvSpPr>
        <p:spPr>
          <a:xfrm>
            <a:off x="795338" y="1493519"/>
            <a:ext cx="8229600" cy="3121512"/>
          </a:xfrm>
        </p:spPr>
        <p:txBody>
          <a:bodyPr>
            <a:normAutofit fontScale="77500" lnSpcReduction="20000"/>
          </a:bodyPr>
          <a:lstStyle/>
          <a:p>
            <a:r>
              <a:rPr lang="en-US" dirty="0"/>
              <a:t>Overfitting happens when the model is too complex relative to the amount and noisiness of the training data. </a:t>
            </a:r>
          </a:p>
          <a:p>
            <a:r>
              <a:rPr lang="en-US" dirty="0"/>
              <a:t>Possible solutions:</a:t>
            </a:r>
          </a:p>
          <a:p>
            <a:pPr lvl="1"/>
            <a:r>
              <a:rPr lang="en-US" dirty="0"/>
              <a:t>Simplify the model by selecting one with fewer parameters (e.g., a linear model rather than a high-degree polynomial model), by reducing the number of attributes in the training data, or by constraining the model.</a:t>
            </a:r>
          </a:p>
          <a:p>
            <a:pPr lvl="1"/>
            <a:r>
              <a:rPr lang="en-US" dirty="0"/>
              <a:t>Gather more training data.</a:t>
            </a:r>
          </a:p>
          <a:p>
            <a:pPr lvl="1"/>
            <a:r>
              <a:rPr lang="en-US" dirty="0"/>
              <a:t>Reduce the noise in the training data </a:t>
            </a:r>
            <a:br>
              <a:rPr lang="en-US" dirty="0"/>
            </a:br>
            <a:r>
              <a:rPr lang="en-US" dirty="0"/>
              <a:t>(e.g., fix data errors and remove outliers).</a:t>
            </a:r>
            <a:endParaRPr lang="nl-BE" dirty="0"/>
          </a:p>
        </p:txBody>
      </p:sp>
      <p:sp>
        <p:nvSpPr>
          <p:cNvPr id="3" name="Title 2">
            <a:extLst>
              <a:ext uri="{FF2B5EF4-FFF2-40B4-BE49-F238E27FC236}">
                <a16:creationId xmlns:a16="http://schemas.microsoft.com/office/drawing/2014/main" id="{03DC6A68-9EA5-4D3F-B00B-9665614C5589}"/>
              </a:ext>
            </a:extLst>
          </p:cNvPr>
          <p:cNvSpPr>
            <a:spLocks noGrp="1"/>
          </p:cNvSpPr>
          <p:nvPr>
            <p:ph type="ctrTitle"/>
          </p:nvPr>
        </p:nvSpPr>
        <p:spPr/>
        <p:txBody>
          <a:bodyPr/>
          <a:lstStyle/>
          <a:p>
            <a:r>
              <a:rPr lang="nl-BE" dirty="0" err="1"/>
              <a:t>Overfitting</a:t>
            </a:r>
            <a:r>
              <a:rPr lang="nl-BE" dirty="0"/>
              <a:t> </a:t>
            </a:r>
            <a:r>
              <a:rPr lang="nl-BE" dirty="0" err="1"/>
              <a:t>the</a:t>
            </a:r>
            <a:r>
              <a:rPr lang="nl-BE" dirty="0"/>
              <a:t> Training Data</a:t>
            </a:r>
          </a:p>
        </p:txBody>
      </p:sp>
      <p:sp>
        <p:nvSpPr>
          <p:cNvPr id="4" name="Text Placeholder 3">
            <a:extLst>
              <a:ext uri="{FF2B5EF4-FFF2-40B4-BE49-F238E27FC236}">
                <a16:creationId xmlns:a16="http://schemas.microsoft.com/office/drawing/2014/main" id="{6AAF882C-6295-405B-BD05-30A04661C8FB}"/>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18258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491221" y="360983"/>
            <a:ext cx="5900701" cy="4693739"/>
          </a:xfrm>
          <a:prstGeom prst="rect">
            <a:avLst/>
          </a:prstGeom>
        </p:spPr>
      </p:pic>
      <p:sp>
        <p:nvSpPr>
          <p:cNvPr id="3" name="Tijdelijke aanduiding voor tekst 2">
            <a:extLst>
              <a:ext uri="{FF2B5EF4-FFF2-40B4-BE49-F238E27FC236}">
                <a16:creationId xmlns:a16="http://schemas.microsoft.com/office/drawing/2014/main" id="{85769F68-DFB4-92C5-325F-403C0D9840B0}"/>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3152744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C465E-576A-4E44-BDB8-298AB5C6134D}"/>
              </a:ext>
            </a:extLst>
          </p:cNvPr>
          <p:cNvSpPr>
            <a:spLocks noGrp="1"/>
          </p:cNvSpPr>
          <p:nvPr>
            <p:ph idx="1"/>
          </p:nvPr>
        </p:nvSpPr>
        <p:spPr>
          <a:xfrm>
            <a:off x="855232" y="3711909"/>
            <a:ext cx="8229600" cy="1254610"/>
          </a:xfrm>
        </p:spPr>
        <p:txBody>
          <a:bodyPr>
            <a:normAutofit fontScale="92500" lnSpcReduction="10000"/>
          </a:bodyPr>
          <a:lstStyle/>
          <a:p>
            <a:r>
              <a:rPr lang="en-US" sz="2000" dirty="0"/>
              <a:t>Linear model has two parameters, θ</a:t>
            </a:r>
            <a:r>
              <a:rPr lang="en-US" sz="2000" baseline="-25000" dirty="0"/>
              <a:t>0</a:t>
            </a:r>
            <a:r>
              <a:rPr lang="en-US" sz="2000" dirty="0"/>
              <a:t> and θ</a:t>
            </a:r>
            <a:r>
              <a:rPr lang="en-US" sz="2000" baseline="-25000" dirty="0"/>
              <a:t>1</a:t>
            </a:r>
            <a:r>
              <a:rPr lang="en-US" sz="2000" dirty="0"/>
              <a:t> </a:t>
            </a:r>
            <a:r>
              <a:rPr lang="en-US" sz="2000" dirty="0">
                <a:sym typeface="Wingdings" panose="05000000000000000000" pitchFamily="2" charset="2"/>
              </a:rPr>
              <a:t> </a:t>
            </a:r>
            <a:r>
              <a:rPr lang="en-US" sz="2000" dirty="0"/>
              <a:t>2 degrees of freedom</a:t>
            </a:r>
          </a:p>
          <a:p>
            <a:r>
              <a:rPr lang="el-GR" sz="2000" dirty="0"/>
              <a:t>Θ</a:t>
            </a:r>
            <a:r>
              <a:rPr lang="en-US" sz="2000" baseline="-25000" dirty="0"/>
              <a:t>1 </a:t>
            </a:r>
            <a:r>
              <a:rPr lang="en-US" sz="2000" dirty="0"/>
              <a:t>= 0: 1 degree of freedom</a:t>
            </a:r>
          </a:p>
          <a:p>
            <a:r>
              <a:rPr lang="en-US" sz="2000" dirty="0"/>
              <a:t>Regularization: </a:t>
            </a:r>
            <a:r>
              <a:rPr lang="el-GR" sz="2000" dirty="0"/>
              <a:t>Θ</a:t>
            </a:r>
            <a:r>
              <a:rPr lang="en-US" sz="2000" baseline="-25000" dirty="0"/>
              <a:t>1 </a:t>
            </a:r>
            <a:r>
              <a:rPr lang="en-US" sz="2000" dirty="0"/>
              <a:t>can vary but is forced to remain small = </a:t>
            </a:r>
            <a:br>
              <a:rPr lang="en-US" sz="2000" dirty="0"/>
            </a:br>
            <a:r>
              <a:rPr lang="en-US" sz="2000" dirty="0"/>
              <a:t>hyperparameter of learning algorithm</a:t>
            </a:r>
          </a:p>
          <a:p>
            <a:endParaRPr lang="en-US" dirty="0"/>
          </a:p>
          <a:p>
            <a:endParaRPr lang="nl-BE" dirty="0"/>
          </a:p>
        </p:txBody>
      </p:sp>
      <p:sp>
        <p:nvSpPr>
          <p:cNvPr id="3" name="Title 2">
            <a:extLst>
              <a:ext uri="{FF2B5EF4-FFF2-40B4-BE49-F238E27FC236}">
                <a16:creationId xmlns:a16="http://schemas.microsoft.com/office/drawing/2014/main" id="{B4A1484D-A2BF-46DD-B3D1-85883D768F72}"/>
              </a:ext>
            </a:extLst>
          </p:cNvPr>
          <p:cNvSpPr>
            <a:spLocks noGrp="1"/>
          </p:cNvSpPr>
          <p:nvPr>
            <p:ph type="ctrTitle"/>
          </p:nvPr>
        </p:nvSpPr>
        <p:spPr>
          <a:xfrm>
            <a:off x="795337" y="741759"/>
            <a:ext cx="8229599" cy="613093"/>
          </a:xfrm>
        </p:spPr>
        <p:txBody>
          <a:bodyPr/>
          <a:lstStyle/>
          <a:p>
            <a:r>
              <a:rPr lang="nl-BE" sz="2800" dirty="0" err="1"/>
              <a:t>Avoid</a:t>
            </a:r>
            <a:r>
              <a:rPr lang="nl-BE" sz="2800" dirty="0"/>
              <a:t> </a:t>
            </a:r>
            <a:r>
              <a:rPr lang="nl-BE" sz="2800" dirty="0" err="1"/>
              <a:t>overfitting</a:t>
            </a:r>
            <a:r>
              <a:rPr lang="nl-BE" sz="2800" dirty="0"/>
              <a:t> </a:t>
            </a:r>
            <a:r>
              <a:rPr lang="nl-BE" sz="2800" dirty="0" err="1"/>
              <a:t>the</a:t>
            </a:r>
            <a:r>
              <a:rPr lang="nl-BE" sz="2800" dirty="0"/>
              <a:t> Training Data </a:t>
            </a:r>
            <a:r>
              <a:rPr lang="nl-BE" sz="2800" dirty="0" err="1"/>
              <a:t>by</a:t>
            </a:r>
            <a:r>
              <a:rPr lang="nl-BE" sz="2800" dirty="0"/>
              <a:t> </a:t>
            </a:r>
            <a:r>
              <a:rPr lang="nl-BE" sz="2800" dirty="0" err="1"/>
              <a:t>regularization</a:t>
            </a:r>
            <a:endParaRPr lang="nl-BE" sz="2800" dirty="0"/>
          </a:p>
        </p:txBody>
      </p:sp>
      <p:sp>
        <p:nvSpPr>
          <p:cNvPr id="4" name="Text Placeholder 3">
            <a:extLst>
              <a:ext uri="{FF2B5EF4-FFF2-40B4-BE49-F238E27FC236}">
                <a16:creationId xmlns:a16="http://schemas.microsoft.com/office/drawing/2014/main" id="{85A41D04-CAF6-47CC-A51D-78A08F3450CE}"/>
              </a:ext>
            </a:extLst>
          </p:cNvPr>
          <p:cNvSpPr>
            <a:spLocks noGrp="1"/>
          </p:cNvSpPr>
          <p:nvPr>
            <p:ph type="body" sz="quarter" idx="12"/>
          </p:nvPr>
        </p:nvSpPr>
        <p:spPr/>
        <p:txBody>
          <a:bodyPr/>
          <a:lstStyle/>
          <a:p>
            <a:endParaRPr lang="nl-BE"/>
          </a:p>
        </p:txBody>
      </p:sp>
      <p:pic>
        <p:nvPicPr>
          <p:cNvPr id="5" name="Picture 4">
            <a:extLst>
              <a:ext uri="{FF2B5EF4-FFF2-40B4-BE49-F238E27FC236}">
                <a16:creationId xmlns:a16="http://schemas.microsoft.com/office/drawing/2014/main" id="{0CEC7BC5-5EA1-4616-9E18-99779B4BCA2F}"/>
              </a:ext>
            </a:extLst>
          </p:cNvPr>
          <p:cNvPicPr>
            <a:picLocks noChangeAspect="1"/>
          </p:cNvPicPr>
          <p:nvPr/>
        </p:nvPicPr>
        <p:blipFill>
          <a:blip r:embed="rId2"/>
          <a:stretch>
            <a:fillRect/>
          </a:stretch>
        </p:blipFill>
        <p:spPr>
          <a:xfrm>
            <a:off x="855232" y="1296497"/>
            <a:ext cx="5448750" cy="2192525"/>
          </a:xfrm>
          <a:prstGeom prst="rect">
            <a:avLst/>
          </a:prstGeom>
        </p:spPr>
      </p:pic>
    </p:spTree>
    <p:extLst>
      <p:ext uri="{BB962C8B-B14F-4D97-AF65-F5344CB8AC3E}">
        <p14:creationId xmlns:p14="http://schemas.microsoft.com/office/powerpoint/2010/main" val="286139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655E6-1C5B-41ED-BE6E-9C8BC802E48C}"/>
              </a:ext>
            </a:extLst>
          </p:cNvPr>
          <p:cNvSpPr>
            <a:spLocks noGrp="1"/>
          </p:cNvSpPr>
          <p:nvPr>
            <p:ph idx="1"/>
          </p:nvPr>
        </p:nvSpPr>
        <p:spPr>
          <a:xfrm>
            <a:off x="795338" y="1493519"/>
            <a:ext cx="8229600" cy="3229088"/>
          </a:xfrm>
        </p:spPr>
        <p:txBody>
          <a:bodyPr>
            <a:normAutofit fontScale="92500"/>
          </a:bodyPr>
          <a:lstStyle/>
          <a:p>
            <a:r>
              <a:rPr lang="nl-BE" dirty="0" err="1"/>
              <a:t>Opposite</a:t>
            </a:r>
            <a:r>
              <a:rPr lang="nl-BE" dirty="0"/>
              <a:t> of </a:t>
            </a:r>
            <a:r>
              <a:rPr lang="nl-BE" dirty="0" err="1"/>
              <a:t>overfitting</a:t>
            </a:r>
            <a:endParaRPr lang="nl-BE" dirty="0"/>
          </a:p>
          <a:p>
            <a:r>
              <a:rPr lang="en-US" dirty="0"/>
              <a:t>Main options for fixing this problem:</a:t>
            </a:r>
          </a:p>
          <a:p>
            <a:pPr lvl="1"/>
            <a:r>
              <a:rPr lang="en-US" dirty="0"/>
              <a:t>Select a more powerful model, with more parameters.</a:t>
            </a:r>
          </a:p>
          <a:p>
            <a:pPr lvl="1"/>
            <a:r>
              <a:rPr lang="en-US" dirty="0"/>
              <a:t>Feed better features to the learning algorithm (feature engineering).</a:t>
            </a:r>
          </a:p>
          <a:p>
            <a:pPr lvl="1"/>
            <a:r>
              <a:rPr lang="en-US" dirty="0"/>
              <a:t>Reduce the constraints on the model (e.g., reduce the regularization hyperparameter).</a:t>
            </a:r>
            <a:endParaRPr lang="nl-BE" dirty="0"/>
          </a:p>
        </p:txBody>
      </p:sp>
      <p:sp>
        <p:nvSpPr>
          <p:cNvPr id="3" name="Title 2">
            <a:extLst>
              <a:ext uri="{FF2B5EF4-FFF2-40B4-BE49-F238E27FC236}">
                <a16:creationId xmlns:a16="http://schemas.microsoft.com/office/drawing/2014/main" id="{19E02A94-61DF-4296-A646-87E8552B8C80}"/>
              </a:ext>
            </a:extLst>
          </p:cNvPr>
          <p:cNvSpPr>
            <a:spLocks noGrp="1"/>
          </p:cNvSpPr>
          <p:nvPr>
            <p:ph type="ctrTitle"/>
          </p:nvPr>
        </p:nvSpPr>
        <p:spPr/>
        <p:txBody>
          <a:bodyPr/>
          <a:lstStyle/>
          <a:p>
            <a:r>
              <a:rPr lang="nl-BE" dirty="0"/>
              <a:t>Underfitting </a:t>
            </a:r>
            <a:r>
              <a:rPr lang="nl-BE" dirty="0" err="1"/>
              <a:t>the</a:t>
            </a:r>
            <a:r>
              <a:rPr lang="nl-BE" dirty="0"/>
              <a:t> Training Data</a:t>
            </a:r>
          </a:p>
        </p:txBody>
      </p:sp>
      <p:sp>
        <p:nvSpPr>
          <p:cNvPr id="4" name="Text Placeholder 3">
            <a:extLst>
              <a:ext uri="{FF2B5EF4-FFF2-40B4-BE49-F238E27FC236}">
                <a16:creationId xmlns:a16="http://schemas.microsoft.com/office/drawing/2014/main" id="{64F10A46-80AD-4B43-87EF-3562D2D46D92}"/>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1704088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610B2-3F6E-4A7A-B285-8BFDECE9942D}"/>
              </a:ext>
            </a:extLst>
          </p:cNvPr>
          <p:cNvSpPr>
            <a:spLocks noGrp="1"/>
          </p:cNvSpPr>
          <p:nvPr>
            <p:ph type="ctrTitle"/>
          </p:nvPr>
        </p:nvSpPr>
        <p:spPr/>
        <p:txBody>
          <a:bodyPr/>
          <a:lstStyle/>
          <a:p>
            <a:r>
              <a:rPr lang="nl-BE" dirty="0" err="1"/>
              <a:t>Testing</a:t>
            </a:r>
            <a:r>
              <a:rPr lang="nl-BE" dirty="0"/>
              <a:t> </a:t>
            </a:r>
            <a:r>
              <a:rPr lang="nl-BE" dirty="0" err="1"/>
              <a:t>and</a:t>
            </a:r>
            <a:r>
              <a:rPr lang="nl-BE" dirty="0"/>
              <a:t> </a:t>
            </a:r>
            <a:r>
              <a:rPr lang="nl-BE" dirty="0" err="1"/>
              <a:t>Validating</a:t>
            </a:r>
            <a:endParaRPr lang="nl-BE" dirty="0"/>
          </a:p>
        </p:txBody>
      </p:sp>
      <p:sp>
        <p:nvSpPr>
          <p:cNvPr id="4" name="Text Placeholder 3">
            <a:extLst>
              <a:ext uri="{FF2B5EF4-FFF2-40B4-BE49-F238E27FC236}">
                <a16:creationId xmlns:a16="http://schemas.microsoft.com/office/drawing/2014/main" id="{6BA632E4-E5EB-4E63-91F1-58FD5BA4DDC6}"/>
              </a:ext>
            </a:extLst>
          </p:cNvPr>
          <p:cNvSpPr>
            <a:spLocks noGrp="1"/>
          </p:cNvSpPr>
          <p:nvPr>
            <p:ph type="body" sz="quarter" idx="12"/>
          </p:nvPr>
        </p:nvSpPr>
        <p:spPr/>
        <p:txBody>
          <a:bodyPr/>
          <a:lstStyle/>
          <a:p>
            <a:endParaRPr lang="nl-BE"/>
          </a:p>
        </p:txBody>
      </p:sp>
      <p:pic>
        <p:nvPicPr>
          <p:cNvPr id="6" name="Picture 5">
            <a:extLst>
              <a:ext uri="{FF2B5EF4-FFF2-40B4-BE49-F238E27FC236}">
                <a16:creationId xmlns:a16="http://schemas.microsoft.com/office/drawing/2014/main" id="{E6C6FCA6-1877-4C90-BB34-99FAEC0A7C0A}"/>
              </a:ext>
            </a:extLst>
          </p:cNvPr>
          <p:cNvPicPr>
            <a:picLocks noChangeAspect="1"/>
          </p:cNvPicPr>
          <p:nvPr/>
        </p:nvPicPr>
        <p:blipFill>
          <a:blip r:embed="rId2"/>
          <a:stretch>
            <a:fillRect/>
          </a:stretch>
        </p:blipFill>
        <p:spPr>
          <a:xfrm>
            <a:off x="0" y="1311378"/>
            <a:ext cx="6572923" cy="3832122"/>
          </a:xfrm>
          <a:prstGeom prst="rect">
            <a:avLst/>
          </a:prstGeom>
        </p:spPr>
      </p:pic>
      <p:sp>
        <p:nvSpPr>
          <p:cNvPr id="7" name="Rectangle 6">
            <a:extLst>
              <a:ext uri="{FF2B5EF4-FFF2-40B4-BE49-F238E27FC236}">
                <a16:creationId xmlns:a16="http://schemas.microsoft.com/office/drawing/2014/main" id="{9DE6A454-064F-4BBB-8778-BE862683C16C}"/>
              </a:ext>
            </a:extLst>
          </p:cNvPr>
          <p:cNvSpPr/>
          <p:nvPr/>
        </p:nvSpPr>
        <p:spPr>
          <a:xfrm>
            <a:off x="6658983" y="1272360"/>
            <a:ext cx="2269863" cy="3108543"/>
          </a:xfrm>
          <a:prstGeom prst="rect">
            <a:avLst/>
          </a:prstGeom>
        </p:spPr>
        <p:txBody>
          <a:bodyPr wrap="square">
            <a:spAutoFit/>
          </a:bodyPr>
          <a:lstStyle/>
          <a:p>
            <a:r>
              <a:rPr lang="en-US" sz="1400" b="1" dirty="0"/>
              <a:t>Tip</a:t>
            </a:r>
            <a:r>
              <a:rPr lang="en-US" sz="1400" dirty="0"/>
              <a:t>: </a:t>
            </a:r>
          </a:p>
          <a:p>
            <a:r>
              <a:rPr lang="en-US" sz="1400" dirty="0"/>
              <a:t>It is common to use 80% of the data for training and hold out 20% for testing.</a:t>
            </a:r>
          </a:p>
          <a:p>
            <a:r>
              <a:rPr lang="en-US" sz="1400" dirty="0"/>
              <a:t>However, this depends on the size of the dataset: if it contains 10 million instances, then holding out 1% means your test set will contain 100,000 instances, probably</a:t>
            </a:r>
          </a:p>
          <a:p>
            <a:r>
              <a:rPr lang="en-US" sz="1400" dirty="0"/>
              <a:t>more than enough to get a good estimate of the generalization error.</a:t>
            </a:r>
            <a:endParaRPr lang="nl-BE" sz="1400" dirty="0"/>
          </a:p>
        </p:txBody>
      </p:sp>
    </p:spTree>
    <p:extLst>
      <p:ext uri="{BB962C8B-B14F-4D97-AF65-F5344CB8AC3E}">
        <p14:creationId xmlns:p14="http://schemas.microsoft.com/office/powerpoint/2010/main" val="2238533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38E9-0C69-4193-9D83-4159DDCEDC47}"/>
              </a:ext>
            </a:extLst>
          </p:cNvPr>
          <p:cNvSpPr>
            <a:spLocks noGrp="1"/>
          </p:cNvSpPr>
          <p:nvPr>
            <p:ph idx="1"/>
          </p:nvPr>
        </p:nvSpPr>
        <p:spPr>
          <a:xfrm>
            <a:off x="795338" y="1493519"/>
            <a:ext cx="8229600" cy="3460377"/>
          </a:xfrm>
        </p:spPr>
        <p:txBody>
          <a:bodyPr>
            <a:normAutofit fontScale="92500" lnSpcReduction="20000"/>
          </a:bodyPr>
          <a:lstStyle/>
          <a:p>
            <a:r>
              <a:rPr lang="nl-BE" sz="2000" dirty="0" err="1"/>
              <a:t>Choosing</a:t>
            </a:r>
            <a:r>
              <a:rPr lang="nl-BE" sz="2000" dirty="0"/>
              <a:t> </a:t>
            </a:r>
            <a:r>
              <a:rPr lang="nl-BE" sz="2000" dirty="0" err="1"/>
              <a:t>between</a:t>
            </a:r>
            <a:r>
              <a:rPr lang="nl-BE" sz="2000" dirty="0"/>
              <a:t> </a:t>
            </a:r>
            <a:r>
              <a:rPr lang="nl-BE" sz="2000" dirty="0" err="1"/>
              <a:t>two</a:t>
            </a:r>
            <a:r>
              <a:rPr lang="nl-BE" sz="2000" dirty="0"/>
              <a:t> types of model or different </a:t>
            </a:r>
            <a:r>
              <a:rPr lang="nl-BE" sz="2000" dirty="0" err="1"/>
              <a:t>combinations</a:t>
            </a:r>
            <a:r>
              <a:rPr lang="nl-BE" sz="2000" dirty="0"/>
              <a:t> of hyperparameters.</a:t>
            </a:r>
          </a:p>
          <a:p>
            <a:r>
              <a:rPr lang="nl-BE" sz="2000" dirty="0" err="1"/>
              <a:t>If</a:t>
            </a:r>
            <a:r>
              <a:rPr lang="nl-BE" sz="2000" dirty="0"/>
              <a:t> </a:t>
            </a:r>
            <a:r>
              <a:rPr lang="nl-BE" sz="2000" dirty="0" err="1"/>
              <a:t>using</a:t>
            </a:r>
            <a:r>
              <a:rPr lang="nl-BE" sz="2000" dirty="0"/>
              <a:t> </a:t>
            </a:r>
            <a:r>
              <a:rPr lang="nl-BE" sz="2000" dirty="0" err="1"/>
              <a:t>same</a:t>
            </a:r>
            <a:r>
              <a:rPr lang="nl-BE" sz="2000" dirty="0"/>
              <a:t> test set </a:t>
            </a:r>
            <a:r>
              <a:rPr lang="nl-BE" sz="2000" dirty="0" err="1"/>
              <a:t>each</a:t>
            </a:r>
            <a:r>
              <a:rPr lang="nl-BE" sz="2000" dirty="0"/>
              <a:t> time </a:t>
            </a:r>
            <a:br>
              <a:rPr lang="nl-BE" sz="2000" dirty="0"/>
            </a:br>
            <a:r>
              <a:rPr lang="nl-BE" sz="2000" dirty="0"/>
              <a:t>	</a:t>
            </a:r>
            <a:r>
              <a:rPr lang="nl-BE" sz="2000" dirty="0">
                <a:sym typeface="Wingdings" panose="05000000000000000000" pitchFamily="2" charset="2"/>
              </a:rPr>
              <a:t> </a:t>
            </a:r>
            <a:r>
              <a:rPr lang="nl-BE" sz="2000" dirty="0" err="1">
                <a:sym typeface="Wingdings" panose="05000000000000000000" pitchFamily="2" charset="2"/>
              </a:rPr>
              <a:t>optimizing</a:t>
            </a:r>
            <a:r>
              <a:rPr lang="nl-BE" sz="2000" dirty="0">
                <a:sym typeface="Wingdings" panose="05000000000000000000" pitchFamily="2" charset="2"/>
              </a:rPr>
              <a:t> </a:t>
            </a:r>
            <a:r>
              <a:rPr lang="nl-BE" sz="2000" dirty="0" err="1">
                <a:sym typeface="Wingdings" panose="05000000000000000000" pitchFamily="2" charset="2"/>
              </a:rPr>
              <a:t>for</a:t>
            </a:r>
            <a:r>
              <a:rPr lang="nl-BE" sz="2000" dirty="0">
                <a:sym typeface="Wingdings" panose="05000000000000000000" pitchFamily="2" charset="2"/>
              </a:rPr>
              <a:t> </a:t>
            </a:r>
            <a:r>
              <a:rPr lang="nl-BE" sz="2000" dirty="0" err="1">
                <a:sym typeface="Wingdings" panose="05000000000000000000" pitchFamily="2" charset="2"/>
              </a:rPr>
              <a:t>that</a:t>
            </a:r>
            <a:r>
              <a:rPr lang="nl-BE" sz="2000" dirty="0">
                <a:sym typeface="Wingdings" panose="05000000000000000000" pitchFamily="2" charset="2"/>
              </a:rPr>
              <a:t> </a:t>
            </a:r>
            <a:r>
              <a:rPr lang="nl-BE" sz="2000" dirty="0" err="1">
                <a:sym typeface="Wingdings" panose="05000000000000000000" pitchFamily="2" charset="2"/>
              </a:rPr>
              <a:t>particular</a:t>
            </a:r>
            <a:r>
              <a:rPr lang="nl-BE" sz="2000" dirty="0">
                <a:sym typeface="Wingdings" panose="05000000000000000000" pitchFamily="2" charset="2"/>
              </a:rPr>
              <a:t> test set.</a:t>
            </a:r>
          </a:p>
          <a:p>
            <a:pPr marL="0" indent="0">
              <a:buNone/>
            </a:pPr>
            <a:r>
              <a:rPr lang="nl-BE" sz="2000" dirty="0">
                <a:sym typeface="Wingdings" panose="05000000000000000000" pitchFamily="2" charset="2"/>
              </a:rPr>
              <a:t> 	 “real” error </a:t>
            </a:r>
            <a:r>
              <a:rPr lang="nl-BE" sz="2000" dirty="0" err="1">
                <a:sym typeface="Wingdings" panose="05000000000000000000" pitchFamily="2" charset="2"/>
              </a:rPr>
              <a:t>might</a:t>
            </a:r>
            <a:r>
              <a:rPr lang="nl-BE" sz="2000" dirty="0">
                <a:sym typeface="Wingdings" panose="05000000000000000000" pitchFamily="2" charset="2"/>
              </a:rPr>
              <a:t> </a:t>
            </a:r>
            <a:r>
              <a:rPr lang="nl-BE" sz="2000" dirty="0" err="1">
                <a:sym typeface="Wingdings" panose="05000000000000000000" pitchFamily="2" charset="2"/>
              </a:rPr>
              <a:t>not</a:t>
            </a:r>
            <a:r>
              <a:rPr lang="nl-BE" sz="2000" dirty="0">
                <a:sym typeface="Wingdings" panose="05000000000000000000" pitchFamily="2" charset="2"/>
              </a:rPr>
              <a:t> </a:t>
            </a:r>
            <a:r>
              <a:rPr lang="nl-BE" sz="2000" dirty="0" err="1">
                <a:sym typeface="Wingdings" panose="05000000000000000000" pitchFamily="2" charset="2"/>
              </a:rPr>
              <a:t>be</a:t>
            </a:r>
            <a:r>
              <a:rPr lang="nl-BE" sz="2000" dirty="0">
                <a:sym typeface="Wingdings" panose="05000000000000000000" pitchFamily="2" charset="2"/>
              </a:rPr>
              <a:t> correct</a:t>
            </a:r>
          </a:p>
          <a:p>
            <a:r>
              <a:rPr lang="nl-BE" sz="2000" dirty="0">
                <a:sym typeface="Wingdings" panose="05000000000000000000" pitchFamily="2" charset="2"/>
              </a:rPr>
              <a:t>Solution: </a:t>
            </a:r>
          </a:p>
          <a:p>
            <a:pPr lvl="1"/>
            <a:r>
              <a:rPr lang="nl-BE" sz="2000" dirty="0" err="1">
                <a:sym typeface="Wingdings" panose="05000000000000000000" pitchFamily="2" charset="2"/>
              </a:rPr>
              <a:t>use</a:t>
            </a:r>
            <a:r>
              <a:rPr lang="nl-BE" sz="2000" dirty="0">
                <a:sym typeface="Wingdings" panose="05000000000000000000" pitchFamily="2" charset="2"/>
              </a:rPr>
              <a:t> 3rd set: </a:t>
            </a:r>
            <a:r>
              <a:rPr lang="nl-BE" sz="2000" i="1" dirty="0" err="1">
                <a:sym typeface="Wingdings" panose="05000000000000000000" pitchFamily="2" charset="2"/>
              </a:rPr>
              <a:t>holdout</a:t>
            </a:r>
            <a:r>
              <a:rPr lang="nl-BE" sz="2000" i="1" dirty="0">
                <a:sym typeface="Wingdings" panose="05000000000000000000" pitchFamily="2" charset="2"/>
              </a:rPr>
              <a:t> </a:t>
            </a:r>
            <a:r>
              <a:rPr lang="nl-BE" sz="2000" i="1" dirty="0" err="1">
                <a:sym typeface="Wingdings" panose="05000000000000000000" pitchFamily="2" charset="2"/>
              </a:rPr>
              <a:t>validation</a:t>
            </a:r>
            <a:r>
              <a:rPr lang="nl-BE" sz="2000" i="1" dirty="0">
                <a:sym typeface="Wingdings" panose="05000000000000000000" pitchFamily="2" charset="2"/>
              </a:rPr>
              <a:t> </a:t>
            </a:r>
            <a:r>
              <a:rPr lang="nl-BE" sz="2000" dirty="0">
                <a:sym typeface="Wingdings" panose="05000000000000000000" pitchFamily="2" charset="2"/>
              </a:rPr>
              <a:t>(part of training set)</a:t>
            </a:r>
          </a:p>
          <a:p>
            <a:pPr lvl="1"/>
            <a:r>
              <a:rPr lang="nl-BE" sz="2000" dirty="0"/>
              <a:t>Train multiple </a:t>
            </a:r>
            <a:r>
              <a:rPr lang="nl-BE" sz="2000" dirty="0" err="1"/>
              <a:t>models</a:t>
            </a:r>
            <a:r>
              <a:rPr lang="nl-BE" sz="2000" dirty="0"/>
              <a:t> </a:t>
            </a:r>
            <a:r>
              <a:rPr lang="nl-BE" sz="2000" dirty="0" err="1"/>
              <a:t>with</a:t>
            </a:r>
            <a:r>
              <a:rPr lang="nl-BE" sz="2000" dirty="0"/>
              <a:t> </a:t>
            </a:r>
            <a:r>
              <a:rPr lang="nl-BE" sz="2000" dirty="0" err="1"/>
              <a:t>various</a:t>
            </a:r>
            <a:r>
              <a:rPr lang="nl-BE" sz="2000" dirty="0"/>
              <a:t> hyperparameters on </a:t>
            </a:r>
            <a:r>
              <a:rPr lang="nl-BE" sz="2000" dirty="0" err="1"/>
              <a:t>reduced</a:t>
            </a:r>
            <a:r>
              <a:rPr lang="nl-BE" sz="2000" dirty="0"/>
              <a:t> training set </a:t>
            </a:r>
          </a:p>
          <a:p>
            <a:pPr lvl="1"/>
            <a:r>
              <a:rPr lang="nl-BE" sz="2000" dirty="0"/>
              <a:t>Select best model </a:t>
            </a:r>
            <a:r>
              <a:rPr lang="nl-BE" sz="2000" dirty="0" err="1"/>
              <a:t>according</a:t>
            </a:r>
            <a:r>
              <a:rPr lang="nl-BE" sz="2000" dirty="0"/>
              <a:t> </a:t>
            </a:r>
            <a:r>
              <a:rPr lang="nl-BE" sz="2000" dirty="0" err="1"/>
              <a:t>to</a:t>
            </a:r>
            <a:r>
              <a:rPr lang="nl-BE" sz="2000" dirty="0"/>
              <a:t> </a:t>
            </a:r>
            <a:r>
              <a:rPr lang="nl-BE" sz="2000" dirty="0" err="1"/>
              <a:t>validation</a:t>
            </a:r>
            <a:r>
              <a:rPr lang="nl-BE" sz="2000" dirty="0"/>
              <a:t> set</a:t>
            </a:r>
          </a:p>
          <a:p>
            <a:pPr lvl="1"/>
            <a:r>
              <a:rPr lang="nl-BE" sz="2000" dirty="0"/>
              <a:t>Train </a:t>
            </a:r>
            <a:r>
              <a:rPr lang="nl-BE" sz="2000" dirty="0" err="1"/>
              <a:t>this</a:t>
            </a:r>
            <a:r>
              <a:rPr lang="nl-BE" sz="2000" dirty="0"/>
              <a:t> model on complete training set</a:t>
            </a:r>
          </a:p>
          <a:p>
            <a:pPr lvl="1"/>
            <a:r>
              <a:rPr lang="nl-BE" sz="2000" dirty="0" err="1"/>
              <a:t>Evaluate</a:t>
            </a:r>
            <a:r>
              <a:rPr lang="nl-BE" sz="2000" dirty="0"/>
              <a:t> </a:t>
            </a:r>
            <a:r>
              <a:rPr lang="nl-BE" sz="2000" dirty="0" err="1"/>
              <a:t>this</a:t>
            </a:r>
            <a:r>
              <a:rPr lang="nl-BE" sz="2000" dirty="0"/>
              <a:t> model on test set </a:t>
            </a:r>
          </a:p>
        </p:txBody>
      </p:sp>
      <p:sp>
        <p:nvSpPr>
          <p:cNvPr id="3" name="Title 2">
            <a:extLst>
              <a:ext uri="{FF2B5EF4-FFF2-40B4-BE49-F238E27FC236}">
                <a16:creationId xmlns:a16="http://schemas.microsoft.com/office/drawing/2014/main" id="{24ACEC78-F2E9-4FC0-9542-8AACE307FD22}"/>
              </a:ext>
            </a:extLst>
          </p:cNvPr>
          <p:cNvSpPr>
            <a:spLocks noGrp="1"/>
          </p:cNvSpPr>
          <p:nvPr>
            <p:ph type="ctrTitle"/>
          </p:nvPr>
        </p:nvSpPr>
        <p:spPr>
          <a:xfrm>
            <a:off x="795337" y="741759"/>
            <a:ext cx="8278737" cy="613093"/>
          </a:xfrm>
        </p:spPr>
        <p:txBody>
          <a:bodyPr/>
          <a:lstStyle/>
          <a:p>
            <a:r>
              <a:rPr lang="nl-BE" dirty="0"/>
              <a:t>Hyperparameter </a:t>
            </a:r>
            <a:r>
              <a:rPr lang="nl-BE" dirty="0" err="1"/>
              <a:t>Tuning</a:t>
            </a:r>
            <a:r>
              <a:rPr lang="nl-BE" dirty="0"/>
              <a:t> </a:t>
            </a:r>
            <a:r>
              <a:rPr lang="nl-BE" dirty="0" err="1"/>
              <a:t>and</a:t>
            </a:r>
            <a:r>
              <a:rPr lang="nl-BE" dirty="0"/>
              <a:t> Model </a:t>
            </a:r>
            <a:r>
              <a:rPr lang="nl-BE" dirty="0" err="1"/>
              <a:t>Selection</a:t>
            </a:r>
            <a:endParaRPr lang="nl-BE" dirty="0"/>
          </a:p>
        </p:txBody>
      </p:sp>
      <p:sp>
        <p:nvSpPr>
          <p:cNvPr id="4" name="Text Placeholder 3">
            <a:extLst>
              <a:ext uri="{FF2B5EF4-FFF2-40B4-BE49-F238E27FC236}">
                <a16:creationId xmlns:a16="http://schemas.microsoft.com/office/drawing/2014/main" id="{93A34051-2419-4EEC-8E1B-D7ACC22FB92F}"/>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506133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0A876-10F7-4F0D-84B8-225D3D1CC1B4}"/>
              </a:ext>
            </a:extLst>
          </p:cNvPr>
          <p:cNvSpPr>
            <a:spLocks noGrp="1"/>
          </p:cNvSpPr>
          <p:nvPr>
            <p:ph idx="1"/>
          </p:nvPr>
        </p:nvSpPr>
        <p:spPr>
          <a:xfrm>
            <a:off x="795338" y="1493519"/>
            <a:ext cx="8229600" cy="3315149"/>
          </a:xfrm>
        </p:spPr>
        <p:txBody>
          <a:bodyPr>
            <a:normAutofit fontScale="85000" lnSpcReduction="20000"/>
          </a:bodyPr>
          <a:lstStyle/>
          <a:p>
            <a:r>
              <a:rPr lang="nl-BE" dirty="0" err="1"/>
              <a:t>If</a:t>
            </a:r>
            <a:r>
              <a:rPr lang="nl-BE" dirty="0"/>
              <a:t> </a:t>
            </a:r>
            <a:r>
              <a:rPr lang="nl-BE" dirty="0" err="1"/>
              <a:t>validation</a:t>
            </a:r>
            <a:r>
              <a:rPr lang="nl-BE" dirty="0"/>
              <a:t> set is small </a:t>
            </a:r>
            <a:r>
              <a:rPr lang="nl-BE" dirty="0">
                <a:sym typeface="Wingdings" panose="05000000000000000000" pitchFamily="2" charset="2"/>
              </a:rPr>
              <a:t> </a:t>
            </a:r>
            <a:r>
              <a:rPr lang="nl-BE" dirty="0" err="1">
                <a:sym typeface="Wingdings" panose="05000000000000000000" pitchFamily="2" charset="2"/>
              </a:rPr>
              <a:t>imprecise</a:t>
            </a:r>
            <a:r>
              <a:rPr lang="nl-BE" dirty="0">
                <a:sym typeface="Wingdings" panose="05000000000000000000" pitchFamily="2" charset="2"/>
              </a:rPr>
              <a:t> </a:t>
            </a:r>
            <a:r>
              <a:rPr lang="nl-BE" dirty="0" err="1">
                <a:sym typeface="Wingdings" panose="05000000000000000000" pitchFamily="2" charset="2"/>
              </a:rPr>
              <a:t>evaluations</a:t>
            </a:r>
            <a:endParaRPr lang="nl-BE" dirty="0">
              <a:sym typeface="Wingdings" panose="05000000000000000000" pitchFamily="2" charset="2"/>
            </a:endParaRPr>
          </a:p>
          <a:p>
            <a:r>
              <a:rPr lang="nl-BE" dirty="0" err="1">
                <a:sym typeface="Wingdings" panose="05000000000000000000" pitchFamily="2" charset="2"/>
              </a:rPr>
              <a:t>If</a:t>
            </a:r>
            <a:r>
              <a:rPr lang="nl-BE" dirty="0">
                <a:sym typeface="Wingdings" panose="05000000000000000000" pitchFamily="2" charset="2"/>
              </a:rPr>
              <a:t> </a:t>
            </a:r>
            <a:r>
              <a:rPr lang="nl-BE" dirty="0" err="1">
                <a:sym typeface="Wingdings" panose="05000000000000000000" pitchFamily="2" charset="2"/>
              </a:rPr>
              <a:t>validation</a:t>
            </a:r>
            <a:r>
              <a:rPr lang="nl-BE" dirty="0">
                <a:sym typeface="Wingdings" panose="05000000000000000000" pitchFamily="2" charset="2"/>
              </a:rPr>
              <a:t> set is </a:t>
            </a:r>
            <a:r>
              <a:rPr lang="nl-BE" dirty="0" err="1">
                <a:sym typeface="Wingdings" panose="05000000000000000000" pitchFamily="2" charset="2"/>
              </a:rPr>
              <a:t>too</a:t>
            </a:r>
            <a:r>
              <a:rPr lang="nl-BE" dirty="0">
                <a:sym typeface="Wingdings" panose="05000000000000000000" pitchFamily="2" charset="2"/>
              </a:rPr>
              <a:t> large  </a:t>
            </a:r>
            <a:r>
              <a:rPr lang="nl-BE" dirty="0" err="1">
                <a:sym typeface="Wingdings" panose="05000000000000000000" pitchFamily="2" charset="2"/>
              </a:rPr>
              <a:t>remaining</a:t>
            </a:r>
            <a:r>
              <a:rPr lang="nl-BE" dirty="0">
                <a:sym typeface="Wingdings" panose="05000000000000000000" pitchFamily="2" charset="2"/>
              </a:rPr>
              <a:t> training set </a:t>
            </a:r>
            <a:r>
              <a:rPr lang="nl-BE" dirty="0" err="1">
                <a:sym typeface="Wingdings" panose="05000000000000000000" pitchFamily="2" charset="2"/>
              </a:rPr>
              <a:t>too</a:t>
            </a:r>
            <a:r>
              <a:rPr lang="nl-BE" dirty="0">
                <a:sym typeface="Wingdings" panose="05000000000000000000" pitchFamily="2" charset="2"/>
              </a:rPr>
              <a:t> small  </a:t>
            </a:r>
            <a:r>
              <a:rPr lang="nl-BE" dirty="0" err="1">
                <a:sym typeface="Wingdings" panose="05000000000000000000" pitchFamily="2" charset="2"/>
              </a:rPr>
              <a:t>not</a:t>
            </a:r>
            <a:r>
              <a:rPr lang="nl-BE" dirty="0">
                <a:sym typeface="Wingdings" panose="05000000000000000000" pitchFamily="2" charset="2"/>
              </a:rPr>
              <a:t> </a:t>
            </a:r>
            <a:r>
              <a:rPr lang="nl-BE" dirty="0" err="1">
                <a:sym typeface="Wingdings" panose="05000000000000000000" pitchFamily="2" charset="2"/>
              </a:rPr>
              <a:t>ideal</a:t>
            </a:r>
            <a:r>
              <a:rPr lang="nl-BE" dirty="0">
                <a:sym typeface="Wingdings" panose="05000000000000000000" pitchFamily="2" charset="2"/>
              </a:rPr>
              <a:t> </a:t>
            </a:r>
            <a:r>
              <a:rPr lang="nl-BE" dirty="0" err="1">
                <a:sym typeface="Wingdings" panose="05000000000000000000" pitchFamily="2" charset="2"/>
              </a:rPr>
              <a:t>to</a:t>
            </a:r>
            <a:r>
              <a:rPr lang="nl-BE" dirty="0">
                <a:sym typeface="Wingdings" panose="05000000000000000000" pitchFamily="2" charset="2"/>
              </a:rPr>
              <a:t> </a:t>
            </a:r>
            <a:r>
              <a:rPr lang="nl-BE" dirty="0" err="1">
                <a:sym typeface="Wingdings" panose="05000000000000000000" pitchFamily="2" charset="2"/>
              </a:rPr>
              <a:t>compare</a:t>
            </a:r>
            <a:r>
              <a:rPr lang="nl-BE" dirty="0">
                <a:sym typeface="Wingdings" panose="05000000000000000000" pitchFamily="2" charset="2"/>
              </a:rPr>
              <a:t> </a:t>
            </a:r>
            <a:r>
              <a:rPr lang="nl-BE" dirty="0" err="1">
                <a:sym typeface="Wingdings" panose="05000000000000000000" pitchFamily="2" charset="2"/>
              </a:rPr>
              <a:t>candidate</a:t>
            </a:r>
            <a:r>
              <a:rPr lang="nl-BE" dirty="0">
                <a:sym typeface="Wingdings" panose="05000000000000000000" pitchFamily="2" charset="2"/>
              </a:rPr>
              <a:t> </a:t>
            </a:r>
            <a:r>
              <a:rPr lang="nl-BE" dirty="0" err="1">
                <a:sym typeface="Wingdings" panose="05000000000000000000" pitchFamily="2" charset="2"/>
              </a:rPr>
              <a:t>models</a:t>
            </a:r>
            <a:endParaRPr lang="nl-BE" dirty="0">
              <a:sym typeface="Wingdings" panose="05000000000000000000" pitchFamily="2" charset="2"/>
            </a:endParaRPr>
          </a:p>
          <a:p>
            <a:r>
              <a:rPr lang="nl-BE" dirty="0">
                <a:sym typeface="Wingdings" panose="05000000000000000000" pitchFamily="2" charset="2"/>
              </a:rPr>
              <a:t>Solution: cross </a:t>
            </a:r>
            <a:r>
              <a:rPr lang="nl-BE" dirty="0" err="1">
                <a:sym typeface="Wingdings" panose="05000000000000000000" pitchFamily="2" charset="2"/>
              </a:rPr>
              <a:t>validation</a:t>
            </a:r>
            <a:endParaRPr lang="nl-BE" dirty="0">
              <a:sym typeface="Wingdings" panose="05000000000000000000" pitchFamily="2" charset="2"/>
            </a:endParaRPr>
          </a:p>
          <a:p>
            <a:pPr lvl="1"/>
            <a:r>
              <a:rPr lang="nl-BE" dirty="0" err="1">
                <a:sym typeface="Wingdings" panose="05000000000000000000" pitchFamily="2" charset="2"/>
              </a:rPr>
              <a:t>Many</a:t>
            </a:r>
            <a:r>
              <a:rPr lang="nl-BE" dirty="0">
                <a:sym typeface="Wingdings" panose="05000000000000000000" pitchFamily="2" charset="2"/>
              </a:rPr>
              <a:t> small </a:t>
            </a:r>
            <a:r>
              <a:rPr lang="nl-BE" dirty="0" err="1">
                <a:sym typeface="Wingdings" panose="05000000000000000000" pitchFamily="2" charset="2"/>
              </a:rPr>
              <a:t>validation</a:t>
            </a:r>
            <a:r>
              <a:rPr lang="nl-BE" dirty="0">
                <a:sym typeface="Wingdings" panose="05000000000000000000" pitchFamily="2" charset="2"/>
              </a:rPr>
              <a:t> sets</a:t>
            </a:r>
          </a:p>
          <a:p>
            <a:pPr lvl="1"/>
            <a:r>
              <a:rPr lang="nl-BE" dirty="0" err="1">
                <a:sym typeface="Wingdings" panose="05000000000000000000" pitchFamily="2" charset="2"/>
              </a:rPr>
              <a:t>Each</a:t>
            </a:r>
            <a:r>
              <a:rPr lang="nl-BE" dirty="0">
                <a:sym typeface="Wingdings" panose="05000000000000000000" pitchFamily="2" charset="2"/>
              </a:rPr>
              <a:t> model is </a:t>
            </a:r>
            <a:r>
              <a:rPr lang="nl-BE" dirty="0" err="1">
                <a:sym typeface="Wingdings" panose="05000000000000000000" pitchFamily="2" charset="2"/>
              </a:rPr>
              <a:t>evaluated</a:t>
            </a:r>
            <a:r>
              <a:rPr lang="nl-BE" dirty="0">
                <a:sym typeface="Wingdings" panose="05000000000000000000" pitchFamily="2" charset="2"/>
              </a:rPr>
              <a:t> </a:t>
            </a:r>
            <a:r>
              <a:rPr lang="nl-BE" dirty="0" err="1">
                <a:sym typeface="Wingdings" panose="05000000000000000000" pitchFamily="2" charset="2"/>
              </a:rPr>
              <a:t>once</a:t>
            </a:r>
            <a:r>
              <a:rPr lang="nl-BE" dirty="0">
                <a:sym typeface="Wingdings" panose="05000000000000000000" pitchFamily="2" charset="2"/>
              </a:rPr>
              <a:t> per </a:t>
            </a:r>
            <a:r>
              <a:rPr lang="nl-BE" dirty="0" err="1">
                <a:sym typeface="Wingdings" panose="05000000000000000000" pitchFamily="2" charset="2"/>
              </a:rPr>
              <a:t>validation</a:t>
            </a:r>
            <a:r>
              <a:rPr lang="nl-BE" dirty="0">
                <a:sym typeface="Wingdings" panose="05000000000000000000" pitchFamily="2" charset="2"/>
              </a:rPr>
              <a:t> set </a:t>
            </a:r>
            <a:r>
              <a:rPr lang="nl-BE" dirty="0" err="1">
                <a:sym typeface="Wingdings" panose="05000000000000000000" pitchFamily="2" charset="2"/>
              </a:rPr>
              <a:t>after</a:t>
            </a:r>
            <a:r>
              <a:rPr lang="nl-BE" dirty="0">
                <a:sym typeface="Wingdings" panose="05000000000000000000" pitchFamily="2" charset="2"/>
              </a:rPr>
              <a:t> </a:t>
            </a:r>
            <a:r>
              <a:rPr lang="nl-BE" dirty="0" err="1">
                <a:sym typeface="Wingdings" panose="05000000000000000000" pitchFamily="2" charset="2"/>
              </a:rPr>
              <a:t>it</a:t>
            </a:r>
            <a:r>
              <a:rPr lang="nl-BE" dirty="0">
                <a:sym typeface="Wingdings" panose="05000000000000000000" pitchFamily="2" charset="2"/>
              </a:rPr>
              <a:t> is </a:t>
            </a:r>
            <a:r>
              <a:rPr lang="nl-BE" dirty="0" err="1">
                <a:sym typeface="Wingdings" panose="05000000000000000000" pitchFamily="2" charset="2"/>
              </a:rPr>
              <a:t>trained</a:t>
            </a:r>
            <a:r>
              <a:rPr lang="nl-BE" dirty="0">
                <a:sym typeface="Wingdings" panose="05000000000000000000" pitchFamily="2" charset="2"/>
              </a:rPr>
              <a:t> on </a:t>
            </a:r>
            <a:r>
              <a:rPr lang="nl-BE" dirty="0" err="1">
                <a:sym typeface="Wingdings" panose="05000000000000000000" pitchFamily="2" charset="2"/>
              </a:rPr>
              <a:t>the</a:t>
            </a:r>
            <a:r>
              <a:rPr lang="nl-BE" dirty="0">
                <a:sym typeface="Wingdings" panose="05000000000000000000" pitchFamily="2" charset="2"/>
              </a:rPr>
              <a:t> rest of </a:t>
            </a:r>
            <a:r>
              <a:rPr lang="nl-BE" dirty="0" err="1">
                <a:sym typeface="Wingdings" panose="05000000000000000000" pitchFamily="2" charset="2"/>
              </a:rPr>
              <a:t>the</a:t>
            </a:r>
            <a:r>
              <a:rPr lang="nl-BE" dirty="0">
                <a:sym typeface="Wingdings" panose="05000000000000000000" pitchFamily="2" charset="2"/>
              </a:rPr>
              <a:t> data</a:t>
            </a:r>
          </a:p>
          <a:p>
            <a:pPr lvl="1"/>
            <a:r>
              <a:rPr lang="nl-BE" dirty="0" err="1">
                <a:sym typeface="Wingdings" panose="05000000000000000000" pitchFamily="2" charset="2"/>
              </a:rPr>
              <a:t>Average</a:t>
            </a:r>
            <a:r>
              <a:rPr lang="nl-BE" dirty="0">
                <a:sym typeface="Wingdings" panose="05000000000000000000" pitchFamily="2" charset="2"/>
              </a:rPr>
              <a:t> out </a:t>
            </a:r>
            <a:r>
              <a:rPr lang="nl-BE" dirty="0" err="1">
                <a:sym typeface="Wingdings" panose="05000000000000000000" pitchFamily="2" charset="2"/>
              </a:rPr>
              <a:t>all</a:t>
            </a:r>
            <a:r>
              <a:rPr lang="nl-BE" dirty="0">
                <a:sym typeface="Wingdings" panose="05000000000000000000" pitchFamily="2" charset="2"/>
              </a:rPr>
              <a:t> </a:t>
            </a:r>
            <a:r>
              <a:rPr lang="nl-BE" dirty="0" err="1">
                <a:sym typeface="Wingdings" panose="05000000000000000000" pitchFamily="2" charset="2"/>
              </a:rPr>
              <a:t>validations</a:t>
            </a:r>
            <a:r>
              <a:rPr lang="nl-BE" dirty="0">
                <a:sym typeface="Wingdings" panose="05000000000000000000" pitchFamily="2" charset="2"/>
              </a:rPr>
              <a:t> of a model </a:t>
            </a:r>
          </a:p>
          <a:p>
            <a:pPr lvl="1"/>
            <a:r>
              <a:rPr lang="nl-BE" dirty="0">
                <a:sym typeface="Wingdings" panose="05000000000000000000" pitchFamily="2" charset="2"/>
              </a:rPr>
              <a:t>Drawback: training time is </a:t>
            </a:r>
            <a:r>
              <a:rPr lang="nl-BE" dirty="0" err="1">
                <a:sym typeface="Wingdings" panose="05000000000000000000" pitchFamily="2" charset="2"/>
              </a:rPr>
              <a:t>multiplied</a:t>
            </a:r>
            <a:endParaRPr lang="nl-BE" dirty="0">
              <a:sym typeface="Wingdings" panose="05000000000000000000" pitchFamily="2" charset="2"/>
            </a:endParaRPr>
          </a:p>
          <a:p>
            <a:pPr lvl="1"/>
            <a:endParaRPr lang="nl-BE" dirty="0"/>
          </a:p>
        </p:txBody>
      </p:sp>
      <p:sp>
        <p:nvSpPr>
          <p:cNvPr id="3" name="Title 2">
            <a:extLst>
              <a:ext uri="{FF2B5EF4-FFF2-40B4-BE49-F238E27FC236}">
                <a16:creationId xmlns:a16="http://schemas.microsoft.com/office/drawing/2014/main" id="{B91122CE-2BAA-4D0D-9625-1308C4CDB6E8}"/>
              </a:ext>
            </a:extLst>
          </p:cNvPr>
          <p:cNvSpPr>
            <a:spLocks noGrp="1"/>
          </p:cNvSpPr>
          <p:nvPr>
            <p:ph type="ctrTitle"/>
          </p:nvPr>
        </p:nvSpPr>
        <p:spPr/>
        <p:txBody>
          <a:bodyPr/>
          <a:lstStyle/>
          <a:p>
            <a:r>
              <a:rPr lang="nl-BE" dirty="0"/>
              <a:t>Cross-</a:t>
            </a:r>
            <a:r>
              <a:rPr lang="nl-BE" dirty="0" err="1"/>
              <a:t>validation</a:t>
            </a:r>
            <a:endParaRPr lang="nl-BE" dirty="0"/>
          </a:p>
        </p:txBody>
      </p:sp>
      <p:sp>
        <p:nvSpPr>
          <p:cNvPr id="4" name="Text Placeholder 3">
            <a:extLst>
              <a:ext uri="{FF2B5EF4-FFF2-40B4-BE49-F238E27FC236}">
                <a16:creationId xmlns:a16="http://schemas.microsoft.com/office/drawing/2014/main" id="{2AC289C8-7933-4C71-A423-B881FC5882D8}"/>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338021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795338" y="1220880"/>
            <a:ext cx="8278708" cy="3759494"/>
          </a:xfrm>
          <a:prstGeom prst="rect">
            <a:avLst/>
          </a:prstGeom>
        </p:spPr>
        <p:txBody>
          <a:bodyPr>
            <a:noAutofit/>
          </a:bodyPr>
          <a:lstStyle/>
          <a:p>
            <a:pPr marL="0" indent="0">
              <a:buNone/>
            </a:pPr>
            <a:r>
              <a:rPr lang="en-US" sz="2000"/>
              <a:t>Business Intelligence(BI) comprises the set of </a:t>
            </a:r>
            <a:r>
              <a:rPr lang="en-US" sz="2000">
                <a:solidFill>
                  <a:srgbClr val="0070C0"/>
                </a:solidFill>
              </a:rPr>
              <a:t>strategies</a:t>
            </a:r>
            <a:r>
              <a:rPr lang="en-US" sz="2000"/>
              <a:t>, </a:t>
            </a:r>
            <a:r>
              <a:rPr lang="en-US" sz="2000">
                <a:solidFill>
                  <a:srgbClr val="0070C0"/>
                </a:solidFill>
              </a:rPr>
              <a:t>processes</a:t>
            </a:r>
            <a:r>
              <a:rPr lang="en-US" sz="2000"/>
              <a:t>, </a:t>
            </a:r>
            <a:r>
              <a:rPr lang="en-US" sz="2000">
                <a:solidFill>
                  <a:srgbClr val="0070C0"/>
                </a:solidFill>
              </a:rPr>
              <a:t>applications</a:t>
            </a:r>
            <a:r>
              <a:rPr lang="en-US" sz="2000"/>
              <a:t>, </a:t>
            </a:r>
            <a:r>
              <a:rPr lang="en-US" sz="2000">
                <a:solidFill>
                  <a:srgbClr val="0070C0"/>
                </a:solidFill>
              </a:rPr>
              <a:t>data</a:t>
            </a:r>
            <a:r>
              <a:rPr lang="en-US" sz="2000"/>
              <a:t>, </a:t>
            </a:r>
            <a:r>
              <a:rPr lang="en-US" sz="2000">
                <a:solidFill>
                  <a:srgbClr val="0070C0"/>
                </a:solidFill>
              </a:rPr>
              <a:t>technologies</a:t>
            </a:r>
            <a:r>
              <a:rPr lang="en-US" sz="2000"/>
              <a:t> and </a:t>
            </a:r>
            <a:r>
              <a:rPr lang="en-US" sz="2000">
                <a:solidFill>
                  <a:srgbClr val="0070C0"/>
                </a:solidFill>
              </a:rPr>
              <a:t>technical architectures</a:t>
            </a:r>
            <a:r>
              <a:rPr lang="en-US" sz="2000"/>
              <a:t> which are used by enterprises to support the collection, data analysis, presentation and dissemination of business information.</a:t>
            </a:r>
          </a:p>
          <a:p>
            <a:pPr marL="0" indent="0">
              <a:buNone/>
            </a:pPr>
            <a:r>
              <a:rPr lang="en-US" sz="2000"/>
              <a:t>BI technologies provide </a:t>
            </a:r>
            <a:r>
              <a:rPr lang="en-US" sz="2000">
                <a:solidFill>
                  <a:srgbClr val="0070C0"/>
                </a:solidFill>
              </a:rPr>
              <a:t>historical, current and predictive views of business operations</a:t>
            </a:r>
            <a:r>
              <a:rPr lang="en-US" sz="2000"/>
              <a:t>. </a:t>
            </a:r>
          </a:p>
          <a:p>
            <a:pPr marL="0" indent="0">
              <a:buNone/>
            </a:pPr>
            <a:r>
              <a:rPr lang="en-US" sz="2000"/>
              <a:t>Common functions of business intelligence technologies include </a:t>
            </a:r>
            <a:r>
              <a:rPr lang="en-US" sz="2000">
                <a:solidFill>
                  <a:srgbClr val="0070C0"/>
                </a:solidFill>
              </a:rPr>
              <a:t>reporting</a:t>
            </a:r>
            <a:r>
              <a:rPr lang="en-US" sz="2000"/>
              <a:t>, </a:t>
            </a:r>
            <a:r>
              <a:rPr lang="en-US" sz="2000">
                <a:solidFill>
                  <a:srgbClr val="0070C0"/>
                </a:solidFill>
              </a:rPr>
              <a:t>online analytical processing</a:t>
            </a:r>
            <a:r>
              <a:rPr lang="en-US" sz="2000"/>
              <a:t>, </a:t>
            </a:r>
            <a:r>
              <a:rPr lang="en-US" sz="2000">
                <a:solidFill>
                  <a:srgbClr val="0070C0"/>
                </a:solidFill>
              </a:rPr>
              <a:t>analytics</a:t>
            </a:r>
            <a:r>
              <a:rPr lang="en-US" sz="2000"/>
              <a:t>, </a:t>
            </a:r>
            <a:r>
              <a:rPr lang="en-US" sz="2000">
                <a:solidFill>
                  <a:srgbClr val="0070C0"/>
                </a:solidFill>
              </a:rPr>
              <a:t>data mining</a:t>
            </a:r>
            <a:r>
              <a:rPr lang="en-US" sz="2000"/>
              <a:t>, </a:t>
            </a:r>
            <a:r>
              <a:rPr lang="en-US" sz="2000">
                <a:solidFill>
                  <a:srgbClr val="0070C0"/>
                </a:solidFill>
              </a:rPr>
              <a:t>process mining</a:t>
            </a:r>
            <a:r>
              <a:rPr lang="en-US" sz="2000"/>
              <a:t>, </a:t>
            </a:r>
            <a:r>
              <a:rPr lang="en-US" sz="2000">
                <a:solidFill>
                  <a:srgbClr val="0070C0"/>
                </a:solidFill>
              </a:rPr>
              <a:t>complex event processing</a:t>
            </a:r>
            <a:r>
              <a:rPr lang="en-US" sz="2000"/>
              <a:t>, </a:t>
            </a:r>
            <a:r>
              <a:rPr lang="en-US" sz="2000">
                <a:solidFill>
                  <a:srgbClr val="0070C0"/>
                </a:solidFill>
              </a:rPr>
              <a:t>business performance management</a:t>
            </a:r>
            <a:r>
              <a:rPr lang="en-US" sz="2000"/>
              <a:t>, </a:t>
            </a:r>
            <a:r>
              <a:rPr lang="en-US" sz="2000">
                <a:solidFill>
                  <a:srgbClr val="0070C0"/>
                </a:solidFill>
              </a:rPr>
              <a:t>benchmarking</a:t>
            </a:r>
            <a:r>
              <a:rPr lang="en-US" sz="2000"/>
              <a:t>, </a:t>
            </a:r>
            <a:r>
              <a:rPr lang="en-US" sz="2000">
                <a:solidFill>
                  <a:srgbClr val="0070C0"/>
                </a:solidFill>
              </a:rPr>
              <a:t>text mining</a:t>
            </a:r>
            <a:r>
              <a:rPr lang="en-US" sz="2000"/>
              <a:t>, </a:t>
            </a:r>
            <a:r>
              <a:rPr lang="en-US" sz="2000">
                <a:solidFill>
                  <a:srgbClr val="0070C0"/>
                </a:solidFill>
              </a:rPr>
              <a:t>predictive analytics </a:t>
            </a:r>
            <a:r>
              <a:rPr lang="en-US" sz="2000"/>
              <a:t>and </a:t>
            </a:r>
            <a:r>
              <a:rPr lang="en-US" sz="2000">
                <a:solidFill>
                  <a:srgbClr val="0070C0"/>
                </a:solidFill>
              </a:rPr>
              <a:t>prescriptive analytics</a:t>
            </a:r>
            <a:r>
              <a:rPr lang="en-US" sz="2000"/>
              <a:t>.</a:t>
            </a:r>
          </a:p>
          <a:p>
            <a:pPr marL="0" indent="0">
              <a:buNone/>
            </a:pPr>
            <a:r>
              <a:rPr lang="en-US" sz="2000" i="1"/>
              <a:t>Source: </a:t>
            </a:r>
            <a:r>
              <a:rPr lang="en-US" sz="2000" i="1" err="1"/>
              <a:t>wikipedia</a:t>
            </a:r>
            <a:endParaRPr lang="en-GB" sz="2000" i="1"/>
          </a:p>
        </p:txBody>
      </p:sp>
      <p:sp>
        <p:nvSpPr>
          <p:cNvPr id="2" name="Titel 1"/>
          <p:cNvSpPr>
            <a:spLocks noGrp="1"/>
          </p:cNvSpPr>
          <p:nvPr>
            <p:ph type="ctrTitle"/>
          </p:nvPr>
        </p:nvSpPr>
        <p:spPr>
          <a:xfrm>
            <a:off x="795338" y="607786"/>
            <a:ext cx="7407629" cy="613093"/>
          </a:xfrm>
          <a:prstGeom prst="rect">
            <a:avLst/>
          </a:prstGeom>
        </p:spPr>
        <p:txBody>
          <a:bodyPr>
            <a:noAutofit/>
          </a:bodyPr>
          <a:lstStyle/>
          <a:p>
            <a:r>
              <a:rPr lang="en-GB" noProof="0"/>
              <a:t>Business Intelligence (BI): definition</a:t>
            </a:r>
          </a:p>
        </p:txBody>
      </p:sp>
      <p:sp>
        <p:nvSpPr>
          <p:cNvPr id="5" name="Tijdelijke aanduiding voor tekst 4">
            <a:extLst>
              <a:ext uri="{FF2B5EF4-FFF2-40B4-BE49-F238E27FC236}">
                <a16:creationId xmlns:a16="http://schemas.microsoft.com/office/drawing/2014/main" id="{2C81D11E-9AF0-2A47-2E20-5DBA598A30A9}"/>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232641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795338" y="2096747"/>
            <a:ext cx="7576305" cy="1765039"/>
          </a:xfrm>
          <a:prstGeom prst="rect">
            <a:avLst/>
          </a:prstGeom>
        </p:spPr>
        <p:txBody>
          <a:bodyPr>
            <a:noAutofit/>
          </a:bodyPr>
          <a:lstStyle/>
          <a:p>
            <a:r>
              <a:rPr lang="en-US" sz="2400"/>
              <a:t>Business intelligence, or BI, is a blanket term for technology that helps companies organize and query their data to help them improve operations and make more money.</a:t>
            </a:r>
          </a:p>
          <a:p>
            <a:pPr marL="0" indent="0">
              <a:buNone/>
            </a:pPr>
            <a:endParaRPr lang="en-US" sz="1000"/>
          </a:p>
          <a:p>
            <a:pPr marL="0" indent="0">
              <a:buNone/>
            </a:pPr>
            <a:r>
              <a:rPr lang="nl-BE" sz="1000" i="1"/>
              <a:t>Source: http://fortune.com/2017/04/25/infor-buys-business-intelligence-player</a:t>
            </a:r>
            <a:endParaRPr lang="en-GB" sz="1000" i="1"/>
          </a:p>
        </p:txBody>
      </p:sp>
      <p:sp>
        <p:nvSpPr>
          <p:cNvPr id="2" name="Titel 1"/>
          <p:cNvSpPr>
            <a:spLocks noGrp="1"/>
          </p:cNvSpPr>
          <p:nvPr>
            <p:ph type="ctrTitle"/>
          </p:nvPr>
        </p:nvSpPr>
        <p:spPr>
          <a:xfrm>
            <a:off x="795339" y="741760"/>
            <a:ext cx="7230076" cy="1024896"/>
          </a:xfrm>
          <a:prstGeom prst="rect">
            <a:avLst/>
          </a:prstGeom>
        </p:spPr>
        <p:txBody>
          <a:bodyPr>
            <a:noAutofit/>
          </a:bodyPr>
          <a:lstStyle/>
          <a:p>
            <a:r>
              <a:rPr lang="en-GB" noProof="0"/>
              <a:t>Business Intelligence (BI):</a:t>
            </a:r>
            <a:br>
              <a:rPr lang="en-GB" noProof="0"/>
            </a:br>
            <a:r>
              <a:rPr lang="en-GB" noProof="0"/>
              <a:t>another definition</a:t>
            </a:r>
          </a:p>
        </p:txBody>
      </p:sp>
      <p:sp>
        <p:nvSpPr>
          <p:cNvPr id="5" name="Tijdelijke aanduiding voor tekst 4">
            <a:extLst>
              <a:ext uri="{FF2B5EF4-FFF2-40B4-BE49-F238E27FC236}">
                <a16:creationId xmlns:a16="http://schemas.microsoft.com/office/drawing/2014/main" id="{462F9A64-DC5E-75E1-8C12-FF09837E4DFA}"/>
              </a:ext>
            </a:extLst>
          </p:cNvPr>
          <p:cNvSpPr>
            <a:spLocks noGrp="1"/>
          </p:cNvSpPr>
          <p:nvPr>
            <p:ph type="body" sz="quarter" idx="12"/>
          </p:nvPr>
        </p:nvSpPr>
        <p:spPr/>
        <p:txBody>
          <a:bodyPr/>
          <a:lstStyle/>
          <a:p>
            <a:endParaRPr lang="nl-BE"/>
          </a:p>
        </p:txBody>
      </p:sp>
    </p:spTree>
    <p:extLst>
      <p:ext uri="{BB962C8B-B14F-4D97-AF65-F5344CB8AC3E}">
        <p14:creationId xmlns:p14="http://schemas.microsoft.com/office/powerpoint/2010/main" val="59879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90"/>
            <a:ext cx="6115050" cy="1338828"/>
          </a:xfrm>
        </p:spPr>
        <p:txBody>
          <a:bodyPr wrap="square">
            <a:spAutoFit/>
          </a:bodyPr>
          <a:lstStyle/>
          <a:p>
            <a:r>
              <a:rPr lang="en-IN" dirty="0"/>
              <a:t>Evolution of Computerized Decision Support to Business Intelligence,  Analytics, Data Science</a:t>
            </a:r>
            <a:endParaRPr lang="en-US" dirty="0"/>
          </a:p>
        </p:txBody>
      </p:sp>
      <p:sp>
        <p:nvSpPr>
          <p:cNvPr id="3" name="Content Placeholder 2"/>
          <p:cNvSpPr>
            <a:spLocks noGrp="1"/>
          </p:cNvSpPr>
          <p:nvPr>
            <p:ph idx="1"/>
          </p:nvPr>
        </p:nvSpPr>
        <p:spPr>
          <a:xfrm>
            <a:off x="1010804" y="1613416"/>
            <a:ext cx="7122391" cy="369332"/>
          </a:xfrm>
        </p:spPr>
        <p:txBody>
          <a:bodyPr wrap="square">
            <a:spAutoFit/>
          </a:bodyPr>
          <a:lstStyle/>
          <a:p>
            <a:pPr marL="0" indent="0">
              <a:buNone/>
            </a:pPr>
            <a:r>
              <a:rPr lang="en-IN" sz="1800" dirty="0"/>
              <a:t>Evolution of Decision Support, Business Intelligence, Analytics, and </a:t>
            </a:r>
            <a:r>
              <a:rPr lang="en-IN" sz="1800" spc="-225" dirty="0"/>
              <a:t>A </a:t>
            </a:r>
            <a:r>
              <a:rPr lang="en-IN" sz="1800" dirty="0"/>
              <a:t>I.</a:t>
            </a:r>
          </a:p>
        </p:txBody>
      </p:sp>
      <p:pic>
        <p:nvPicPr>
          <p:cNvPr id="5122" name="Picture 2" descr="• 5 arrows shaded in different colors point to the right and are arranged one after the other labeled the following in order from left to right:&#10;• Decision Support Systems&#10;• Enterprise/Executive IS&#10;• Business Intelligence&#10;• Analytics&#10;• Big Data &#10;• Automation&#10;• A line with arrow heads pointing to the right and spaces for each decade from 1970s to 2020s represents the timeline of the evolution.&#10;• Decision support is below 1970s on the timeline and above it, the following are listed:&#10;• Decision Support Systems&#10;• AI/Expert Systems&#10;• Routine Reporting&#10;• Enterprise/Executive I S is below 1980s on the timeline and above it, the following are listed:&#10;• Enterprise Resource Planning&#10;• On-Demand Static Reporting&#10;• Relational DBMS&#10;• Business Intelligence is below 1990s and early 2000s on the timeline and above it, the following are listed:&#10;• Executive Information Systems&#10;• Dashboards, Scorecards&#10;• Data Warehousing&#10;• Analytics is below late 2000s on the timeline and above it, the following are listed:&#10;• Business Intelligence, BPM&#10;• Data/Text/Web Mining&#10;• Software as a Service&#10;• Big Data is under 2010s on the timeline and above it, the following are listed:&#10;• Social Network/Media Analytics&#10;• In-Memory/In-Database/MPP&#10;• Cloud, Big Data Analytics&#10;• Automation is under 2020s on the timeline and above it, the following are listed:&#10;• Robotics, Smart Robo-Assistants&#10;• Al/Deep Learning, loT/Sensors&#10;• Automated Analytics"/>
          <p:cNvPicPr>
            <a:picLocks noChangeAspect="1" noChangeArrowheads="1"/>
          </p:cNvPicPr>
          <p:nvPr/>
        </p:nvPicPr>
        <p:blipFill rotWithShape="1">
          <a:blip r:embed="rId3">
            <a:extLst>
              <a:ext uri="{28A0092B-C50C-407E-A947-70E740481C1C}">
                <a14:useLocalDpi xmlns:a14="http://schemas.microsoft.com/office/drawing/2010/main" val="0"/>
              </a:ext>
            </a:extLst>
          </a:blip>
          <a:srcRect b="5234"/>
          <a:stretch/>
        </p:blipFill>
        <p:spPr bwMode="auto">
          <a:xfrm>
            <a:off x="1570099" y="2171700"/>
            <a:ext cx="5995133" cy="218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5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458C6F-27E5-CF4E-A29B-260081E33A26}"/>
              </a:ext>
            </a:extLst>
          </p:cNvPr>
          <p:cNvSpPr>
            <a:spLocks noGrp="1"/>
          </p:cNvSpPr>
          <p:nvPr>
            <p:ph type="title"/>
          </p:nvPr>
        </p:nvSpPr>
        <p:spPr>
          <a:xfrm>
            <a:off x="795338" y="215811"/>
            <a:ext cx="7704426" cy="857250"/>
          </a:xfrm>
        </p:spPr>
        <p:txBody>
          <a:bodyPr>
            <a:normAutofit fontScale="90000"/>
          </a:bodyPr>
          <a:lstStyle/>
          <a:p>
            <a:r>
              <a:rPr lang="nl-BE" dirty="0"/>
              <a:t>Analytics </a:t>
            </a:r>
            <a:r>
              <a:rPr lang="nl-BE" dirty="0" err="1"/>
              <a:t>overview</a:t>
            </a:r>
            <a:r>
              <a:rPr lang="nl-BE" dirty="0"/>
              <a:t> </a:t>
            </a:r>
            <a:r>
              <a:rPr lang="nl-BE" dirty="0" err="1"/>
              <a:t>by</a:t>
            </a:r>
            <a:r>
              <a:rPr lang="nl-BE" dirty="0"/>
              <a:t> Gartner: </a:t>
            </a:r>
            <a:br>
              <a:rPr lang="nl-BE" dirty="0"/>
            </a:br>
            <a:r>
              <a:rPr lang="nl-BE" dirty="0" err="1"/>
              <a:t>added</a:t>
            </a:r>
            <a:r>
              <a:rPr lang="nl-BE" dirty="0"/>
              <a:t> </a:t>
            </a:r>
            <a:r>
              <a:rPr lang="nl-BE" dirty="0" err="1"/>
              <a:t>Diagnostic</a:t>
            </a:r>
            <a:r>
              <a:rPr lang="nl-BE" dirty="0"/>
              <a:t> Analysis</a:t>
            </a:r>
          </a:p>
        </p:txBody>
      </p:sp>
      <p:pic>
        <p:nvPicPr>
          <p:cNvPr id="1026" name="Picture 2">
            <a:extLst>
              <a:ext uri="{FF2B5EF4-FFF2-40B4-BE49-F238E27FC236}">
                <a16:creationId xmlns:a16="http://schemas.microsoft.com/office/drawing/2014/main" id="{08A0E15E-BF88-37F1-ED14-3A18EF92AE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0990" y="1418936"/>
            <a:ext cx="4711865" cy="33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33159"/>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_template - kopie.pptx" id="{D7FA1453-3471-430B-A1AD-B8124E043D4F}" vid="{0AFD6EF6-68DC-4EAD-A60A-445247A1A2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26eb54-0917-4efa-8878-6692b34b84b2">
      <Terms xmlns="http://schemas.microsoft.com/office/infopath/2007/PartnerControls"/>
    </lcf76f155ced4ddcb4097134ff3c332f>
    <TaxCatchAll xmlns="7b829dc0-3b93-4cd6-b683-15c974c1c090" xsi:nil="true"/>
    <Student xmlns="7326eb54-0917-4efa-8878-6692b34b84b2">
      <UserInfo>
        <DisplayName/>
        <AccountId xsi:nil="true"/>
        <AccountType/>
      </UserInfo>
    </Stud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1CA9446E2F8547A168A2B34D8F2025" ma:contentTypeVersion="17" ma:contentTypeDescription="Een nieuw document maken." ma:contentTypeScope="" ma:versionID="07f9b5c4981156ea791a740127c264be">
  <xsd:schema xmlns:xsd="http://www.w3.org/2001/XMLSchema" xmlns:xs="http://www.w3.org/2001/XMLSchema" xmlns:p="http://schemas.microsoft.com/office/2006/metadata/properties" xmlns:ns2="7326eb54-0917-4efa-8878-6692b34b84b2" xmlns:ns3="7b829dc0-3b93-4cd6-b683-15c974c1c090" targetNamespace="http://schemas.microsoft.com/office/2006/metadata/properties" ma:root="true" ma:fieldsID="9d0b51f15711e8145d1a332b832c5949" ns2:_="" ns3:_="">
    <xsd:import namespace="7326eb54-0917-4efa-8878-6692b34b84b2"/>
    <xsd:import namespace="7b829dc0-3b93-4cd6-b683-15c974c1c0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Stud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6eb54-0917-4efa-8878-6692b34b8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Student" ma:index="21" nillable="true" ma:displayName="Student" ma:format="Dropdown" ma:list="UserInfo" ma:SharePointGroup="0" ma:internalName="Stude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3" nillable="true" ma:taxonomy="true" ma:internalName="lcf76f155ced4ddcb4097134ff3c332f" ma:taxonomyFieldName="MediaServiceImageTags" ma:displayName="Afbeeldingtags" ma:readOnly="false" ma:fieldId="{5cf76f15-5ced-4ddc-b409-7134ff3c332f}" ma:taxonomyMulti="true" ma:sspId="04d6853f-ba83-42af-bfed-9e600a62ad9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b829dc0-3b93-4cd6-b683-15c974c1c090"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4" nillable="true" ma:displayName="Taxonomy Catch All Column" ma:hidden="true" ma:list="{d6432e98-46e5-46b2-997e-2de667d33d15}" ma:internalName="TaxCatchAll" ma:showField="CatchAllData" ma:web="7b829dc0-3b93-4cd6-b683-15c974c1c0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147A89-D74F-4DE9-A6BA-A7A3DDEDB407}">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7326eb54-0917-4efa-8878-6692b34b84b2"/>
    <ds:schemaRef ds:uri="http://purl.org/dc/terms/"/>
    <ds:schemaRef ds:uri="7b829dc0-3b93-4cd6-b683-15c974c1c090"/>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AB7CA97-346E-4F3D-941E-07FCC9FBD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26eb54-0917-4efa-8878-6692b34b84b2"/>
    <ds:schemaRef ds:uri="7b829dc0-3b93-4cd6-b683-15c974c1c0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A3475F-AEA3-4493-BA94-A2B90C04EB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HOGENT</Template>
  <TotalTime>1359</TotalTime>
  <Words>2080</Words>
  <Application>Microsoft Office PowerPoint</Application>
  <PresentationFormat>Diavoorstelling (16:9)</PresentationFormat>
  <Paragraphs>242</Paragraphs>
  <Slides>54</Slides>
  <Notes>3</Notes>
  <HiddenSlides>0</HiddenSlides>
  <MMClips>2</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54</vt:i4>
      </vt:variant>
    </vt:vector>
  </HeadingPairs>
  <TitlesOfParts>
    <vt:vector size="63" baseType="lpstr">
      <vt:lpstr>Arial</vt:lpstr>
      <vt:lpstr>Calibri</vt:lpstr>
      <vt:lpstr>Calibri Light</vt:lpstr>
      <vt:lpstr>Consolas</vt:lpstr>
      <vt:lpstr>Montserrat</vt:lpstr>
      <vt:lpstr>Montserrat Extra Bold</vt:lpstr>
      <vt:lpstr>Montserrat Semi</vt:lpstr>
      <vt:lpstr>Wingdings</vt:lpstr>
      <vt:lpstr>Kantoorthema</vt:lpstr>
      <vt:lpstr>PowerPoint-presentatie</vt:lpstr>
      <vt:lpstr>Wie ben ik? </vt:lpstr>
      <vt:lpstr>Auteur van het boek: </vt:lpstr>
      <vt:lpstr>Cursusmateriaal</vt:lpstr>
      <vt:lpstr>PowerPoint-presentatie</vt:lpstr>
      <vt:lpstr>Business Intelligence (BI): definition</vt:lpstr>
      <vt:lpstr>Business Intelligence (BI): another definition</vt:lpstr>
      <vt:lpstr>Evolution of Computerized Decision Support to Business Intelligence,  Analytics, Data Science</vt:lpstr>
      <vt:lpstr>Analytics overview by Gartner:  added Diagnostic Analysis</vt:lpstr>
      <vt:lpstr>It’s all about making the right business decisions  and   how IT can facilitate or enable the decision process</vt:lpstr>
      <vt:lpstr>PowerPoint-presentatie</vt:lpstr>
      <vt:lpstr>Example: SPAM filter </vt:lpstr>
      <vt:lpstr>Why use Machine Learning? </vt:lpstr>
      <vt:lpstr>Why use Machine Learning? </vt:lpstr>
      <vt:lpstr>Why use Machine Learning? </vt:lpstr>
      <vt:lpstr>Why use machine learning?</vt:lpstr>
      <vt:lpstr>Data mining</vt:lpstr>
      <vt:lpstr>Applications</vt:lpstr>
      <vt:lpstr>Types of Machine Learning systems</vt:lpstr>
      <vt:lpstr>Supervised/Unsupervised/Reinforcement Learning </vt:lpstr>
      <vt:lpstr>Supervised Learning: classification </vt:lpstr>
      <vt:lpstr>Supervised Learning: regression </vt:lpstr>
      <vt:lpstr>Supervised learning: algorithms</vt:lpstr>
      <vt:lpstr>Unsupervised learning</vt:lpstr>
      <vt:lpstr>Unsupervised learning: algorithms</vt:lpstr>
      <vt:lpstr>Unsupervised learning: anomaly detection </vt:lpstr>
      <vt:lpstr>Semi-supervised learning</vt:lpstr>
      <vt:lpstr>Reinforcement Learning</vt:lpstr>
      <vt:lpstr>Beloningsgebaseerd leren: voorbeelden</vt:lpstr>
      <vt:lpstr>Supervised/Unsupervised/ Reinforcement Learning : samengevat</vt:lpstr>
      <vt:lpstr>Batch and Online Learning </vt:lpstr>
      <vt:lpstr>Batch learning</vt:lpstr>
      <vt:lpstr>Online learning</vt:lpstr>
      <vt:lpstr>Online learning</vt:lpstr>
      <vt:lpstr>Instance-Based vs. Model-Based Learning  </vt:lpstr>
      <vt:lpstr>Instance based learning</vt:lpstr>
      <vt:lpstr>Instance based learning</vt:lpstr>
      <vt:lpstr>Model-based learning</vt:lpstr>
      <vt:lpstr>Model-based learning</vt:lpstr>
      <vt:lpstr>Model Based Learning: example</vt:lpstr>
      <vt:lpstr>Main Challenges of Machine Learning</vt:lpstr>
      <vt:lpstr>Insufficient Quantity of Training Data</vt:lpstr>
      <vt:lpstr>Non-representative Training Data</vt:lpstr>
      <vt:lpstr>Non-representative Training Data</vt:lpstr>
      <vt:lpstr>Sampling bias: examples</vt:lpstr>
      <vt:lpstr>Poor-quality data</vt:lpstr>
      <vt:lpstr>Irrelevant features</vt:lpstr>
      <vt:lpstr>Overfitting the Training Data</vt:lpstr>
      <vt:lpstr>Overfitting the Training Data</vt:lpstr>
      <vt:lpstr>Avoid overfitting the Training Data by regularization</vt:lpstr>
      <vt:lpstr>Underfitting the Training Data</vt:lpstr>
      <vt:lpstr>Testing and Validating</vt:lpstr>
      <vt:lpstr>Hyperparameter Tuning and Model Selection</vt:lpstr>
      <vt:lpstr>Cross-validation</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Cyr De Rycke</dc:creator>
  <cp:lastModifiedBy>Johan Decorte</cp:lastModifiedBy>
  <cp:revision>68</cp:revision>
  <cp:lastPrinted>2018-07-26T13:38:51Z</cp:lastPrinted>
  <dcterms:created xsi:type="dcterms:W3CDTF">2018-08-07T08:19:18Z</dcterms:created>
  <dcterms:modified xsi:type="dcterms:W3CDTF">2024-02-26T11:29:24Z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0x010100451CA9446E2F8547A168A2B34D8F2025</vt:lpwstr>
  </property>
  <property fmtid="{D5CDD505-2E9C-101B-9397-08002B2CF9AE}" pid="3" name="MediaServiceImageTags">
    <vt:lpwstr/>
  </property>
</Properties>
</file>